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modernComment_134_5050B6B6.xml" ContentType="application/vnd.ms-powerpoint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7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8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omments/modernComment_123_D900B2DB.xml" ContentType="application/vnd.ms-powerpoint.comment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2.xml" ContentType="application/vnd.openxmlformats-officedocument.presentationml.tags+xml"/>
  <Override PartName="/ppt/notesSlides/notesSlide19.xml" ContentType="application/vnd.openxmlformats-officedocument.presentationml.notesSlide+xml"/>
  <Override PartName="/ppt/tags/tag3.xml" ContentType="application/vnd.openxmlformats-officedocument.presentationml.tags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0"/>
  </p:notesMasterIdLst>
  <p:handoutMasterIdLst>
    <p:handoutMasterId r:id="rId31"/>
  </p:handoutMasterIdLst>
  <p:sldIdLst>
    <p:sldId id="282" r:id="rId5"/>
    <p:sldId id="300" r:id="rId6"/>
    <p:sldId id="293" r:id="rId7"/>
    <p:sldId id="302" r:id="rId8"/>
    <p:sldId id="303" r:id="rId9"/>
    <p:sldId id="307" r:id="rId10"/>
    <p:sldId id="306" r:id="rId11"/>
    <p:sldId id="297" r:id="rId12"/>
    <p:sldId id="308" r:id="rId13"/>
    <p:sldId id="301" r:id="rId14"/>
    <p:sldId id="294" r:id="rId15"/>
    <p:sldId id="310" r:id="rId16"/>
    <p:sldId id="309" r:id="rId17"/>
    <p:sldId id="298" r:id="rId18"/>
    <p:sldId id="291" r:id="rId19"/>
    <p:sldId id="305" r:id="rId20"/>
    <p:sldId id="283" r:id="rId21"/>
    <p:sldId id="304" r:id="rId22"/>
    <p:sldId id="295" r:id="rId23"/>
    <p:sldId id="285" r:id="rId24"/>
    <p:sldId id="296" r:id="rId25"/>
    <p:sldId id="256" r:id="rId26"/>
    <p:sldId id="292" r:id="rId27"/>
    <p:sldId id="260" r:id="rId28"/>
    <p:sldId id="299" r:id="rId29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9A7571A-4334-B6C1-2D72-5C7CC76F8121}" name="Bailey, Jozeene" initials="JB" userId="S::jozeene.bailey@accenture.com::c5d5dc12-916f-4cec-a40e-05a64b24d7c1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B0A67D-8F13-43DD-9E6C-AE7A2DF1A4E7}" v="166" dt="2024-11-22T02:34:52.170"/>
  </p1510:revLst>
</p1510:revInfo>
</file>

<file path=ppt/tableStyles.xml><?xml version="1.0" encoding="utf-8"?>
<a:tblStyleLst xmlns:a="http://schemas.openxmlformats.org/drawingml/2006/main" def="{073A0DAA-6AF3-43AB-8588-CEC1D06C72B9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31" autoAdjust="0"/>
  </p:normalViewPr>
  <p:slideViewPr>
    <p:cSldViewPr snapToGrid="0">
      <p:cViewPr varScale="1">
        <p:scale>
          <a:sx n="58" d="100"/>
          <a:sy n="58" d="100"/>
        </p:scale>
        <p:origin x="76" y="38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01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37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GB" sz="1862" b="0" i="1" u="none" strike="noStrike" kern="1200" spc="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i="1" noProof="0" dirty="0"/>
              <a:t>Gross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GB" sz="1862" b="0" i="1" u="none" strike="noStrike" kern="1200" spc="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D62E-4EA4-B76E-50D876C5C11B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invertIfNegative val="0"/>
            <c:bubble3D val="0"/>
            <c:spPr>
              <a:pattFill prst="dkUpDiag">
                <a:fgClr>
                  <a:schemeClr val="tx1">
                    <a:lumMod val="50000"/>
                    <a:lumOff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"£"#,##0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1000041416"/>
        <c:axId val="1000041744"/>
      </c:bar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£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GB" sz="1862" b="0" i="1" u="none" strike="noStrike" kern="1200" spc="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noProof="0" dirty="0"/>
              <a:t>Company Sales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GB" sz="1862" b="0" i="1" u="none" strike="noStrike" kern="1200" spc="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EFA-4A5E-AB52-FBB4B74C74A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bubble3D val="0"/>
            <c:spPr>
              <a:pattFill prst="dkUpDiag">
                <a:fgClr>
                  <a:schemeClr val="bg1">
                    <a:lumMod val="75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BEFA-4A5E-AB52-FBB4B74C74A7}"/>
              </c:ext>
            </c:extLst>
          </c:dPt>
          <c:dPt>
            <c:idx val="3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dLbls>
            <c:dLbl>
              <c:idx val="0"/>
              <c:layout>
                <c:manualLayout>
                  <c:x val="-9.4339622641509496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EFA-4A5E-AB52-FBB4B74C74A7}"/>
                </c:ext>
              </c:extLst>
            </c:dLbl>
            <c:dLbl>
              <c:idx val="1"/>
              <c:layout>
                <c:manualLayout>
                  <c:x val="2.8301886792452831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ADA-48E7-A321-402E979D2202}"/>
                </c:ext>
              </c:extLst>
            </c:dLbl>
            <c:dLbl>
              <c:idx val="2"/>
              <c:layout>
                <c:manualLayout>
                  <c:x val="0.13522012578616341"/>
                  <c:y val="-6.8583787539666874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EFA-4A5E-AB52-FBB4B74C74A7}"/>
                </c:ext>
              </c:extLst>
            </c:dLbl>
            <c:dLbl>
              <c:idx val="3"/>
              <c:layout>
                <c:manualLayout>
                  <c:x val="6.6037735849056603E-2"/>
                  <c:y val="-0.14859820633594495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ADA-48E7-A321-402E979D2202}"/>
                </c:ext>
              </c:extLst>
            </c:dLbl>
            <c:dLbl>
              <c:idx val="4"/>
              <c:layout>
                <c:manualLayout>
                  <c:x val="-6.6037735849056603E-2"/>
                  <c:y val="0.12002162819441704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ADA-48E7-A321-402E979D2202}"/>
                </c:ext>
              </c:extLst>
            </c:dLbl>
            <c:spPr>
              <a:solidFill>
                <a:srgbClr val="FFFFFF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lang="en-GB" sz="1197" b="0" i="1" u="none" strike="noStrike" kern="1200" baseline="0" noProof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"£"#,##0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i="1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GB" sz="1862" b="0" i="1" u="none" strike="noStrike" kern="1200" spc="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i="1" noProof="0" dirty="0"/>
              <a:t>Gross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GB" sz="1862" b="0" i="1" u="none" strike="noStrike" kern="1200" spc="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D62E-4EA4-B76E-50D876C5C11B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invertIfNegative val="0"/>
            <c:bubble3D val="0"/>
            <c:spPr>
              <a:pattFill prst="dkUpDiag">
                <a:fgClr>
                  <a:schemeClr val="tx1">
                    <a:lumMod val="50000"/>
                    <a:lumOff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"£"#,##0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1000041416"/>
        <c:axId val="1000041744"/>
      </c:bar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£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GB" sz="1862" b="0" i="1" u="none" strike="noStrike" kern="1200" spc="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noProof="0" dirty="0"/>
              <a:t>Company Sales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GB" sz="1862" b="0" i="1" u="none" strike="noStrike" kern="1200" spc="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EFA-4A5E-AB52-FBB4B74C74A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bubble3D val="0"/>
            <c:spPr>
              <a:pattFill prst="dkUpDiag">
                <a:fgClr>
                  <a:schemeClr val="bg1">
                    <a:lumMod val="75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BEFA-4A5E-AB52-FBB4B74C74A7}"/>
              </c:ext>
            </c:extLst>
          </c:dPt>
          <c:dPt>
            <c:idx val="3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dLbls>
            <c:dLbl>
              <c:idx val="0"/>
              <c:layout>
                <c:manualLayout>
                  <c:x val="-9.4339622641509496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EFA-4A5E-AB52-FBB4B74C74A7}"/>
                </c:ext>
              </c:extLst>
            </c:dLbl>
            <c:dLbl>
              <c:idx val="1"/>
              <c:layout>
                <c:manualLayout>
                  <c:x val="2.8301886792452831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ADA-48E7-A321-402E979D2202}"/>
                </c:ext>
              </c:extLst>
            </c:dLbl>
            <c:dLbl>
              <c:idx val="2"/>
              <c:layout>
                <c:manualLayout>
                  <c:x val="0.13522012578616341"/>
                  <c:y val="-6.8583787539666874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EFA-4A5E-AB52-FBB4B74C74A7}"/>
                </c:ext>
              </c:extLst>
            </c:dLbl>
            <c:dLbl>
              <c:idx val="3"/>
              <c:layout>
                <c:manualLayout>
                  <c:x val="6.6037735849056603E-2"/>
                  <c:y val="-0.14859820633594495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ADA-48E7-A321-402E979D2202}"/>
                </c:ext>
              </c:extLst>
            </c:dLbl>
            <c:dLbl>
              <c:idx val="4"/>
              <c:layout>
                <c:manualLayout>
                  <c:x val="-6.6037735849056603E-2"/>
                  <c:y val="0.12002162819441704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ADA-48E7-A321-402E979D2202}"/>
                </c:ext>
              </c:extLst>
            </c:dLbl>
            <c:spPr>
              <a:solidFill>
                <a:srgbClr val="FFFFFF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lang="en-GB" sz="1197" b="0" i="1" u="none" strike="noStrike" kern="1200" baseline="0" noProof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"£"#,##0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i="1"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GB" sz="1862" b="0" i="1" u="none" strike="noStrike" kern="1200" spc="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i="1" noProof="0" dirty="0"/>
              <a:t>Gross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GB" sz="1862" b="0" i="1" u="none" strike="noStrike" kern="1200" spc="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D62E-4EA4-B76E-50D876C5C11B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invertIfNegative val="0"/>
            <c:bubble3D val="0"/>
            <c:spPr>
              <a:pattFill prst="dkUpDiag">
                <a:fgClr>
                  <a:schemeClr val="tx1">
                    <a:lumMod val="50000"/>
                    <a:lumOff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"£"#,##0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1000041416"/>
        <c:axId val="1000041744"/>
      </c:bar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£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GB" sz="1862" b="0" i="1" u="none" strike="noStrike" kern="1200" spc="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noProof="0" dirty="0"/>
              <a:t>Company Sales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GB" sz="1862" b="0" i="1" u="none" strike="noStrike" kern="1200" spc="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EFA-4A5E-AB52-FBB4B74C74A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bubble3D val="0"/>
            <c:spPr>
              <a:pattFill prst="dkUpDiag">
                <a:fgClr>
                  <a:schemeClr val="bg1">
                    <a:lumMod val="75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BEFA-4A5E-AB52-FBB4B74C74A7}"/>
              </c:ext>
            </c:extLst>
          </c:dPt>
          <c:dPt>
            <c:idx val="3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dLbls>
            <c:dLbl>
              <c:idx val="0"/>
              <c:layout>
                <c:manualLayout>
                  <c:x val="-9.4339622641509496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EFA-4A5E-AB52-FBB4B74C74A7}"/>
                </c:ext>
              </c:extLst>
            </c:dLbl>
            <c:dLbl>
              <c:idx val="1"/>
              <c:layout>
                <c:manualLayout>
                  <c:x val="2.8301886792452831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ADA-48E7-A321-402E979D2202}"/>
                </c:ext>
              </c:extLst>
            </c:dLbl>
            <c:dLbl>
              <c:idx val="2"/>
              <c:layout>
                <c:manualLayout>
                  <c:x val="0.13522012578616341"/>
                  <c:y val="-6.8583787539666874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EFA-4A5E-AB52-FBB4B74C74A7}"/>
                </c:ext>
              </c:extLst>
            </c:dLbl>
            <c:dLbl>
              <c:idx val="3"/>
              <c:layout>
                <c:manualLayout>
                  <c:x val="6.6037735849056603E-2"/>
                  <c:y val="-0.14859820633594495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ADA-48E7-A321-402E979D2202}"/>
                </c:ext>
              </c:extLst>
            </c:dLbl>
            <c:dLbl>
              <c:idx val="4"/>
              <c:layout>
                <c:manualLayout>
                  <c:x val="-6.6037735849056603E-2"/>
                  <c:y val="0.12002162819441704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ADA-48E7-A321-402E979D2202}"/>
                </c:ext>
              </c:extLst>
            </c:dLbl>
            <c:spPr>
              <a:solidFill>
                <a:srgbClr val="FFFFFF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lang="en-GB" sz="1197" b="0" i="1" u="none" strike="noStrike" kern="1200" baseline="0" noProof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"£"#,##0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i="1"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GB" sz="1862" b="0" i="1" u="none" strike="noStrike" kern="1200" spc="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i="1" noProof="0" dirty="0"/>
              <a:t>Gross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GB" sz="1862" b="0" i="1" u="none" strike="noStrike" kern="1200" spc="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D62E-4EA4-B76E-50D876C5C11B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invertIfNegative val="0"/>
            <c:bubble3D val="0"/>
            <c:spPr>
              <a:pattFill prst="dkUpDiag">
                <a:fgClr>
                  <a:schemeClr val="tx1">
                    <a:lumMod val="50000"/>
                    <a:lumOff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"£"#,##0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1000041416"/>
        <c:axId val="1000041744"/>
      </c:bar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£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</a:defRPr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GB" sz="1862" b="0" i="1" u="none" strike="noStrike" kern="1200" spc="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noProof="0" dirty="0"/>
              <a:t>Company Sales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GB" sz="1862" b="0" i="1" u="none" strike="noStrike" kern="1200" spc="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EFA-4A5E-AB52-FBB4B74C74A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bubble3D val="0"/>
            <c:spPr>
              <a:pattFill prst="dkUpDiag">
                <a:fgClr>
                  <a:schemeClr val="bg1">
                    <a:lumMod val="75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BEFA-4A5E-AB52-FBB4B74C74A7}"/>
              </c:ext>
            </c:extLst>
          </c:dPt>
          <c:dPt>
            <c:idx val="3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dLbls>
            <c:dLbl>
              <c:idx val="0"/>
              <c:layout>
                <c:manualLayout>
                  <c:x val="-9.4339622641509496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EFA-4A5E-AB52-FBB4B74C74A7}"/>
                </c:ext>
              </c:extLst>
            </c:dLbl>
            <c:dLbl>
              <c:idx val="1"/>
              <c:layout>
                <c:manualLayout>
                  <c:x val="2.8301886792452831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ADA-48E7-A321-402E979D2202}"/>
                </c:ext>
              </c:extLst>
            </c:dLbl>
            <c:dLbl>
              <c:idx val="2"/>
              <c:layout>
                <c:manualLayout>
                  <c:x val="0.13522012578616341"/>
                  <c:y val="-6.8583787539666874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EFA-4A5E-AB52-FBB4B74C74A7}"/>
                </c:ext>
              </c:extLst>
            </c:dLbl>
            <c:dLbl>
              <c:idx val="3"/>
              <c:layout>
                <c:manualLayout>
                  <c:x val="6.6037735849056603E-2"/>
                  <c:y val="-0.14859820633594495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ADA-48E7-A321-402E979D2202}"/>
                </c:ext>
              </c:extLst>
            </c:dLbl>
            <c:dLbl>
              <c:idx val="4"/>
              <c:layout>
                <c:manualLayout>
                  <c:x val="-6.6037735849056603E-2"/>
                  <c:y val="0.12002162819441704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ADA-48E7-A321-402E979D2202}"/>
                </c:ext>
              </c:extLst>
            </c:dLbl>
            <c:spPr>
              <a:solidFill>
                <a:srgbClr val="FFFFFF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lang="en-GB" sz="1197" b="0" i="1" u="none" strike="noStrike" kern="1200" baseline="0" noProof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"£"#,##0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i="1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modernComment_123_D900B2D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C132CB4-D6F1-4019-900D-16AF80B788A6}" authorId="{F9A7571A-4334-B6C1-2D72-5C7CC76F8121}" created="2024-11-22T02:59:49.640">
    <pc:sldMkLst xmlns:pc="http://schemas.microsoft.com/office/powerpoint/2013/main/command">
      <pc:docMk/>
      <pc:sldMk cId="3640701659" sldId="291"/>
    </pc:sldMkLst>
    <p188:txBody>
      <a:bodyPr/>
      <a:lstStyle/>
      <a:p>
        <a:r>
          <a:rPr lang="en-GB"/>
          <a:t>Review Recommendations - Relevance
</a:t>
        </a:r>
      </a:p>
    </p188:txBody>
  </p188:cm>
</p188:cmLst>
</file>

<file path=ppt/comments/modernComment_134_5050B6B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82A7FCA-D09C-41B7-9599-316D691785D4}" authorId="{F9A7571A-4334-B6C1-2D72-5C7CC76F8121}" created="2024-11-22T03:00:25.230">
    <pc:sldMkLst xmlns:pc="http://schemas.microsoft.com/office/powerpoint/2013/main/command">
      <pc:docMk/>
      <pc:sldMk cId="1347466934" sldId="308"/>
    </pc:sldMkLst>
    <p188:txBody>
      <a:bodyPr/>
      <a:lstStyle/>
      <a:p>
        <a:r>
          <a:rPr lang="en-GB"/>
          <a:t>Tie this to Slide 14 &amp; recommendations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15FAA28-D333-4D57-AF0E-BDF53B4498B2}" type="datetime1">
              <a:rPr lang="en-GB" smtClean="0"/>
              <a:t>22/11/2024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svg>
</file>

<file path=ppt/media/image2.jp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D03277C-3F5C-4673-8D79-1738A329ED93}" type="datetime1">
              <a:rPr lang="en-GB" noProof="0" smtClean="0"/>
              <a:t>22/11/2024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64601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62707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46600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71633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09139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09455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96647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99494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14329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87167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pPr/>
              <a:t>22.11.2024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Talking about experience, we have a large data analytics practice at Accenture but we had a team of 3 people primarily focusing on this task. Andrew Fleming is our Chief Technical Architect and his expertise really helped to guide the team to produce high quality analysis.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Marcus </a:t>
            </a:r>
            <a:r>
              <a:rPr lang="en-US" dirty="0" err="1"/>
              <a:t>Rompton</a:t>
            </a:r>
            <a:r>
              <a:rPr lang="en-US" dirty="0"/>
              <a:t>, a senior data expert has worked with the worlds biggest clients on solving their data problems and was heavily involved in the data engineering side of this project.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And finally myself, Shaikh Minhaj, who was solely responsible for taking leadership guidance and delivering high quality insights from the raw datasets and turning these into business decisions.</a:t>
            </a:r>
          </a:p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pPr/>
              <a:t>24</a:t>
            </a:fld>
            <a:endParaRPr lang="cs-CZ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pPr/>
              <a:t>22.11.2024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Talking about experience, we have a large data analytics practice at Accenture but we had a team of 3 people primarily focusing on this task. Andrew Fleming is our Chief Technical Architect and his expertise really helped to guide the team to produce high quality analysis.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Marcus </a:t>
            </a:r>
            <a:r>
              <a:rPr lang="en-US" dirty="0" err="1"/>
              <a:t>Rompton</a:t>
            </a:r>
            <a:r>
              <a:rPr lang="en-US" dirty="0"/>
              <a:t>, a senior data expert has worked with the worlds biggest clients on solving their data problems and was heavily involved in the data engineering side of this project.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And finally myself, Shaikh Minhaj, who was solely responsible for taking leadership guidance and delivering high quality insights from the raw datasets and turning these into business decisions.</a:t>
            </a:r>
          </a:p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pPr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09516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pPr/>
              <a:t>22.11.2024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Talking about experience, we have a large data analytics practice at Accenture but we had a team of 3 people primarily focusing on this task. Andrew Fleming is our Chief Technical Architect and his expertise really helped to guide the team to produce high quality analysis.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Marcus </a:t>
            </a:r>
            <a:r>
              <a:rPr lang="en-US" dirty="0" err="1"/>
              <a:t>Rompton</a:t>
            </a:r>
            <a:r>
              <a:rPr lang="en-US" dirty="0"/>
              <a:t>, a senior data expert has worked with the worlds biggest clients on solving their data problems and was heavily involved in the data engineering side of this project.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And finally myself, Shaikh Minhaj, who was solely responsible for taking leadership guidance and delivering high quality insights from the raw datasets and turning these into business decisions.</a:t>
            </a:r>
          </a:p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pPr/>
              <a:t>25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374650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884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98783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33020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6730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3580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78947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7233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 rtlCol="0"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 rtlCol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 rtlCol="0"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rtlCol="0"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 dirty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-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rtlCol="0"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 rtlCol="0"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82834" y="6426351"/>
            <a:ext cx="1662546" cy="225121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GB" sz="1600" b="1" spc="-10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ACCENTURE</a:t>
            </a:r>
            <a:endParaRPr lang="en-GB" sz="1600" b="1" spc="-100" noProof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chart" Target="../charts/char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chart" Target="../charts/char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chart" Target="../charts/char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3_D900B2DB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chart" Target="../charts/char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5.jp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office.com/en-gb/article/edit-a-presentation-ff353d37-742a-4aa8-8bdd-6b1f488127a2?omkt=en-GB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7" Type="http://schemas.openxmlformats.org/officeDocument/2006/relationships/image" Target="../media/image3.jpg"/><Relationship Id="rId2" Type="http://schemas.openxmlformats.org/officeDocument/2006/relationships/slideLayout" Target="../slideLayouts/slideLayout20.xml"/><Relationship Id="rId1" Type="http://schemas.openxmlformats.org/officeDocument/2006/relationships/tags" Target="../tags/tag2.xml"/><Relationship Id="rId6" Type="http://schemas.openxmlformats.org/officeDocument/2006/relationships/image" Target="../media/image2.jp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7" Type="http://schemas.openxmlformats.org/officeDocument/2006/relationships/image" Target="../media/image5.jpg"/><Relationship Id="rId2" Type="http://schemas.openxmlformats.org/officeDocument/2006/relationships/slideLayout" Target="../slideLayouts/slideLayout20.xml"/><Relationship Id="rId1" Type="http://schemas.openxmlformats.org/officeDocument/2006/relationships/tags" Target="../tags/tag3.xml"/><Relationship Id="rId6" Type="http://schemas.openxmlformats.org/officeDocument/2006/relationships/image" Target="../media/image4.jp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34_5050B6B6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Close up of vials in lab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292" r="28009"/>
          <a:stretch/>
        </p:blipFill>
        <p:spPr>
          <a:xfrm>
            <a:off x="9704717" y="0"/>
            <a:ext cx="2487283" cy="6858000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4054415" y="3941638"/>
            <a:ext cx="3030825" cy="265773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GB" sz="2800" b="1" spc="-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Datathon</a:t>
            </a:r>
            <a:r>
              <a:rPr lang="en-GB" sz="28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 TEAM  3</a:t>
            </a:r>
            <a:endParaRPr lang="en-GB" sz="2800" b="1" spc="-10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GB" dirty="0"/>
              <a:t>Accenture Data &amp; AI  </a:t>
            </a:r>
            <a:r>
              <a:rPr lang="en-GB" dirty="0" err="1"/>
              <a:t>DAtathon</a:t>
            </a:r>
            <a:endParaRPr lang="en-GB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 dirty="0"/>
              <a:t>Diabetes Product Research &amp; Development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</p:spPr>
        <p:txBody>
          <a:bodyPr rtlCol="0" anchor="ctr">
            <a:normAutofit/>
          </a:bodyPr>
          <a:lstStyle/>
          <a:p>
            <a:pPr rtl="0"/>
            <a:r>
              <a:rPr lang="en-GB" sz="3000"/>
              <a:t>Table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04AFD2-303D-4B48-AA3E-C96B74D8127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1" y="1008000"/>
            <a:ext cx="9198116" cy="360000"/>
          </a:xfrm>
        </p:spPr>
        <p:txBody>
          <a:bodyPr rtlCol="0">
            <a:normAutofit/>
          </a:bodyPr>
          <a:lstStyle/>
          <a:p>
            <a:pPr rtl="0"/>
            <a:r>
              <a:rPr lang="en-GB"/>
              <a:t>Lorem ipsum dolor sit amet, consectetur adipiscing elit.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19B51A1E-902D-48AF-9020-955120F399B6}" type="slidenum">
              <a:rPr lang="en-GB" smtClean="0"/>
              <a:pPr rtl="0">
                <a:spcAft>
                  <a:spcPts val="600"/>
                </a:spcAft>
              </a:pPr>
              <a:t>10</a:t>
            </a:fld>
            <a:endParaRPr lang="en-GB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EE0921D-4C1D-4106-9AC0-F73F30E8DA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151307"/>
              </p:ext>
            </p:extLst>
          </p:nvPr>
        </p:nvGraphicFramePr>
        <p:xfrm>
          <a:off x="432000" y="2304941"/>
          <a:ext cx="9198120" cy="3093368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004773">
                  <a:extLst>
                    <a:ext uri="{9D8B030D-6E8A-4147-A177-3AD203B41FA5}">
                      <a16:colId xmlns:a16="http://schemas.microsoft.com/office/drawing/2014/main" val="1173992025"/>
                    </a:ext>
                  </a:extLst>
                </a:gridCol>
                <a:gridCol w="1330174">
                  <a:extLst>
                    <a:ext uri="{9D8B030D-6E8A-4147-A177-3AD203B41FA5}">
                      <a16:colId xmlns:a16="http://schemas.microsoft.com/office/drawing/2014/main" val="115202853"/>
                    </a:ext>
                  </a:extLst>
                </a:gridCol>
                <a:gridCol w="1048425">
                  <a:extLst>
                    <a:ext uri="{9D8B030D-6E8A-4147-A177-3AD203B41FA5}">
                      <a16:colId xmlns:a16="http://schemas.microsoft.com/office/drawing/2014/main" val="1010693434"/>
                    </a:ext>
                  </a:extLst>
                </a:gridCol>
                <a:gridCol w="1725019">
                  <a:extLst>
                    <a:ext uri="{9D8B030D-6E8A-4147-A177-3AD203B41FA5}">
                      <a16:colId xmlns:a16="http://schemas.microsoft.com/office/drawing/2014/main" val="608292439"/>
                    </a:ext>
                  </a:extLst>
                </a:gridCol>
                <a:gridCol w="1175410">
                  <a:extLst>
                    <a:ext uri="{9D8B030D-6E8A-4147-A177-3AD203B41FA5}">
                      <a16:colId xmlns:a16="http://schemas.microsoft.com/office/drawing/2014/main" val="1007882540"/>
                    </a:ext>
                  </a:extLst>
                </a:gridCol>
                <a:gridCol w="1443271">
                  <a:extLst>
                    <a:ext uri="{9D8B030D-6E8A-4147-A177-3AD203B41FA5}">
                      <a16:colId xmlns:a16="http://schemas.microsoft.com/office/drawing/2014/main" val="3778082769"/>
                    </a:ext>
                  </a:extLst>
                </a:gridCol>
                <a:gridCol w="1471048">
                  <a:extLst>
                    <a:ext uri="{9D8B030D-6E8A-4147-A177-3AD203B41FA5}">
                      <a16:colId xmlns:a16="http://schemas.microsoft.com/office/drawing/2014/main" val="1136644251"/>
                    </a:ext>
                  </a:extLst>
                </a:gridCol>
              </a:tblGrid>
              <a:tr h="769533">
                <a:tc>
                  <a:txBody>
                    <a:bodyPr/>
                    <a:lstStyle/>
                    <a:p>
                      <a:pPr algn="ctr" rtl="0"/>
                      <a:endParaRPr lang="en-GB" sz="2200" noProof="0">
                        <a:solidFill>
                          <a:schemeClr val="bg1"/>
                        </a:solidFill>
                      </a:endParaRPr>
                    </a:p>
                  </a:txBody>
                  <a:tcPr marL="114287" marR="114287" marT="57143" marB="57143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GB" sz="2000" b="0" noProof="0">
                          <a:solidFill>
                            <a:schemeClr val="bg1"/>
                          </a:solidFill>
                          <a:latin typeface="+mj-lt"/>
                        </a:rPr>
                        <a:t>Vendors</a:t>
                      </a:r>
                    </a:p>
                  </a:txBody>
                  <a:tcPr marL="114287" marR="114287" marT="57143" marB="57143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GB" sz="2000" b="0" noProof="0">
                          <a:solidFill>
                            <a:schemeClr val="bg1"/>
                          </a:solidFill>
                          <a:latin typeface="+mj-lt"/>
                        </a:rPr>
                        <a:t>Users</a:t>
                      </a:r>
                    </a:p>
                  </a:txBody>
                  <a:tcPr marL="114287" marR="114287" marT="57143" marB="5714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GB" sz="2000" b="0" noProof="0">
                          <a:solidFill>
                            <a:schemeClr val="bg1"/>
                          </a:solidFill>
                          <a:latin typeface="+mj-lt"/>
                        </a:rPr>
                        <a:t>Consultants</a:t>
                      </a:r>
                    </a:p>
                  </a:txBody>
                  <a:tcPr marL="114287" marR="114287" marT="57143" marB="5714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GB" sz="2000" b="0" noProof="0">
                          <a:solidFill>
                            <a:schemeClr val="bg1"/>
                          </a:solidFill>
                          <a:latin typeface="+mj-lt"/>
                        </a:rPr>
                        <a:t>Ad Buyers</a:t>
                      </a:r>
                    </a:p>
                  </a:txBody>
                  <a:tcPr marL="114287" marR="114287" marT="57143" marB="5714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GB" sz="2000" b="0" noProof="0">
                          <a:solidFill>
                            <a:schemeClr val="bg1"/>
                          </a:solidFill>
                          <a:latin typeface="+mj-lt"/>
                        </a:rPr>
                        <a:t>Gross revenue</a:t>
                      </a:r>
                    </a:p>
                  </a:txBody>
                  <a:tcPr marL="114287" marR="114287" marT="57143" marB="5714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GB" sz="2000" b="0" noProof="0">
                          <a:solidFill>
                            <a:schemeClr val="bg1"/>
                          </a:solidFill>
                          <a:latin typeface="+mj-lt"/>
                        </a:rPr>
                        <a:t>Company revenue</a:t>
                      </a:r>
                    </a:p>
                  </a:txBody>
                  <a:tcPr marL="114287" marR="114287" marT="57143" marB="5714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223600"/>
                  </a:ext>
                </a:extLst>
              </a:tr>
              <a:tr h="464767">
                <a:tc>
                  <a:txBody>
                    <a:bodyPr/>
                    <a:lstStyle/>
                    <a:p>
                      <a:pPr algn="ctr" rtl="0"/>
                      <a:r>
                        <a:rPr lang="en-GB" sz="2000" b="0" i="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marL="114287" marR="114287" marT="57143" marB="57143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GB" sz="20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£0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£0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495943"/>
                  </a:ext>
                </a:extLst>
              </a:tr>
              <a:tr h="464767">
                <a:tc>
                  <a:txBody>
                    <a:bodyPr/>
                    <a:lstStyle/>
                    <a:p>
                      <a:pPr algn="ctr" rtl="0"/>
                      <a:r>
                        <a:rPr lang="en-GB" sz="2000" b="0" i="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marL="114287" marR="114287" marT="57143" marB="57143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GB" sz="20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£6,750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£1,013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2132828"/>
                  </a:ext>
                </a:extLst>
              </a:tr>
              <a:tr h="464767">
                <a:tc>
                  <a:txBody>
                    <a:bodyPr/>
                    <a:lstStyle/>
                    <a:p>
                      <a:pPr algn="ctr" rtl="0"/>
                      <a:r>
                        <a:rPr lang="en-GB" sz="2000" b="0" i="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marL="114287" marR="114287" marT="57143" marB="57143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GB" sz="20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£33,750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£5,063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4300830"/>
                  </a:ext>
                </a:extLst>
              </a:tr>
              <a:tr h="464767">
                <a:tc>
                  <a:txBody>
                    <a:bodyPr/>
                    <a:lstStyle/>
                    <a:p>
                      <a:pPr algn="ctr" rtl="0"/>
                      <a:r>
                        <a:rPr lang="en-GB" sz="2000" b="0" i="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marL="114287" marR="114287" marT="57143" marB="57143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  <a:r>
                        <a:rPr lang="en-GB" sz="20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000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</a:t>
                      </a:r>
                      <a:r>
                        <a:rPr lang="en-GB" sz="20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000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GB" sz="20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£135,000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£20,250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7728417"/>
                  </a:ext>
                </a:extLst>
              </a:tr>
              <a:tr h="464767">
                <a:tc>
                  <a:txBody>
                    <a:bodyPr/>
                    <a:lstStyle/>
                    <a:p>
                      <a:pPr algn="ctr" rtl="0"/>
                      <a:r>
                        <a:rPr lang="en-GB" sz="2000" b="0" i="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marL="114287" marR="114287" marT="57143" marB="57143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</a:t>
                      </a:r>
                      <a:r>
                        <a:rPr lang="en-GB" sz="20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000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  <a:r>
                        <a:rPr lang="en-GB" sz="20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000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GB" sz="20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£270,000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20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£40,500</a:t>
                      </a:r>
                    </a:p>
                  </a:txBody>
                  <a:tcPr marL="114287" marR="114287" marT="57143" marB="57143"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82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7868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Chart Options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/>
          <a:p>
            <a:pPr rt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</a:t>
            </a:r>
          </a:p>
        </p:txBody>
      </p:sp>
      <p:graphicFrame>
        <p:nvGraphicFramePr>
          <p:cNvPr id="4" name="Chart 3" title="Gross revenue placeholder chart">
            <a:extLst>
              <a:ext uri="{FF2B5EF4-FFF2-40B4-BE49-F238E27FC236}">
                <a16:creationId xmlns:a16="http://schemas.microsoft.com/office/drawing/2014/main" id="{FFE8AFAB-AE1F-4453-8C1B-70D2EF9B13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4028303"/>
              </p:ext>
            </p:extLst>
          </p:nvPr>
        </p:nvGraphicFramePr>
        <p:xfrm>
          <a:off x="431800" y="1512000"/>
          <a:ext cx="39370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 title="Gross revenue placeholder chart">
            <a:extLst>
              <a:ext uri="{FF2B5EF4-FFF2-40B4-BE49-F238E27FC236}">
                <a16:creationId xmlns:a16="http://schemas.microsoft.com/office/drawing/2014/main" id="{9BEBE5AF-1D10-425C-8F3C-2236E52E6E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56860596"/>
              </p:ext>
            </p:extLst>
          </p:nvPr>
        </p:nvGraphicFramePr>
        <p:xfrm>
          <a:off x="4940300" y="1512000"/>
          <a:ext cx="40386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Chart Options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/>
          <a:p>
            <a:pPr rt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</a:t>
            </a:r>
          </a:p>
        </p:txBody>
      </p:sp>
      <p:graphicFrame>
        <p:nvGraphicFramePr>
          <p:cNvPr id="4" name="Chart 3" title="Gross revenue placeholder chart">
            <a:extLst>
              <a:ext uri="{FF2B5EF4-FFF2-40B4-BE49-F238E27FC236}">
                <a16:creationId xmlns:a16="http://schemas.microsoft.com/office/drawing/2014/main" id="{FFE8AFAB-AE1F-4453-8C1B-70D2EF9B1373}"/>
              </a:ext>
            </a:extLst>
          </p:cNvPr>
          <p:cNvGraphicFramePr/>
          <p:nvPr/>
        </p:nvGraphicFramePr>
        <p:xfrm>
          <a:off x="431800" y="1512000"/>
          <a:ext cx="39370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 title="Gross revenue placeholder chart">
            <a:extLst>
              <a:ext uri="{FF2B5EF4-FFF2-40B4-BE49-F238E27FC236}">
                <a16:creationId xmlns:a16="http://schemas.microsoft.com/office/drawing/2014/main" id="{9BEBE5AF-1D10-425C-8F3C-2236E52E6E67}"/>
              </a:ext>
            </a:extLst>
          </p:cNvPr>
          <p:cNvGraphicFramePr/>
          <p:nvPr/>
        </p:nvGraphicFramePr>
        <p:xfrm>
          <a:off x="4940300" y="1512000"/>
          <a:ext cx="40386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0422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Chart Options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/>
          <a:p>
            <a:pPr rt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</a:t>
            </a:r>
          </a:p>
        </p:txBody>
      </p:sp>
      <p:graphicFrame>
        <p:nvGraphicFramePr>
          <p:cNvPr id="4" name="Chart 3" title="Gross revenue placeholder chart">
            <a:extLst>
              <a:ext uri="{FF2B5EF4-FFF2-40B4-BE49-F238E27FC236}">
                <a16:creationId xmlns:a16="http://schemas.microsoft.com/office/drawing/2014/main" id="{FFE8AFAB-AE1F-4453-8C1B-70D2EF9B1373}"/>
              </a:ext>
            </a:extLst>
          </p:cNvPr>
          <p:cNvGraphicFramePr/>
          <p:nvPr/>
        </p:nvGraphicFramePr>
        <p:xfrm>
          <a:off x="431800" y="1512000"/>
          <a:ext cx="39370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 title="Gross revenue placeholder chart">
            <a:extLst>
              <a:ext uri="{FF2B5EF4-FFF2-40B4-BE49-F238E27FC236}">
                <a16:creationId xmlns:a16="http://schemas.microsoft.com/office/drawing/2014/main" id="{9BEBE5AF-1D10-425C-8F3C-2236E52E6E67}"/>
              </a:ext>
            </a:extLst>
          </p:cNvPr>
          <p:cNvGraphicFramePr/>
          <p:nvPr/>
        </p:nvGraphicFramePr>
        <p:xfrm>
          <a:off x="4940300" y="1512000"/>
          <a:ext cx="40386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79388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 rtlCol="0"/>
          <a:lstStyle/>
          <a:p>
            <a:pPr rtl="0"/>
            <a:r>
              <a:rPr lang="en-GB" sz="5400" dirty="0"/>
              <a:t>RECOMMENDATIONS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1337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Recommendations &amp; next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2828" y="1193533"/>
            <a:ext cx="9131100" cy="5328037"/>
          </a:xfrm>
          <a:ln w="12700">
            <a:solidFill>
              <a:srgbClr val="7030A0"/>
            </a:solidFill>
            <a:prstDash val="dash"/>
          </a:ln>
        </p:spPr>
        <p:txBody>
          <a:bodyPr rtlCol="0"/>
          <a:lstStyle/>
          <a:p>
            <a:r>
              <a:rPr lang="en-GB" sz="2000" dirty="0">
                <a:latin typeface="Aptos Display" panose="020B0004020202020204" pitchFamily="34" charset="0"/>
              </a:rPr>
              <a:t>Drug delivery – insulin pumps</a:t>
            </a:r>
          </a:p>
          <a:p>
            <a:r>
              <a:rPr lang="en-GB" sz="2000" dirty="0">
                <a:latin typeface="Aptos Display" panose="020B0004020202020204" pitchFamily="34" charset="0"/>
              </a:rPr>
              <a:t>For physically active diabetics</a:t>
            </a:r>
          </a:p>
          <a:p>
            <a:r>
              <a:rPr lang="en-GB" sz="2000" dirty="0">
                <a:latin typeface="Aptos Display" panose="020B0004020202020204" pitchFamily="34" charset="0"/>
              </a:rPr>
              <a:t>Preventative consumer tech – CGM for those with family history</a:t>
            </a:r>
          </a:p>
          <a:p>
            <a:r>
              <a:rPr lang="en-GB" sz="2000" dirty="0">
                <a:latin typeface="Aptos Display" panose="020B0004020202020204" pitchFamily="34" charset="0"/>
              </a:rPr>
              <a:t>Personal E-health / consumer health tech</a:t>
            </a:r>
          </a:p>
          <a:p>
            <a:endParaRPr lang="en-GB" sz="2000" dirty="0">
              <a:latin typeface="Aptos Display" panose="020B0004020202020204" pitchFamily="34" charset="0"/>
            </a:endParaRPr>
          </a:p>
          <a:p>
            <a:r>
              <a:rPr lang="en-GB" sz="2000" dirty="0">
                <a:latin typeface="Aptos Display" panose="020B0004020202020204" pitchFamily="34" charset="0"/>
              </a:rPr>
              <a:t>Drug Discovery</a:t>
            </a:r>
          </a:p>
          <a:p>
            <a:r>
              <a:rPr lang="en-GB" sz="2000" dirty="0">
                <a:latin typeface="Aptos Display" panose="020B0004020202020204" pitchFamily="34" charset="0"/>
              </a:rPr>
              <a:t>Reducing alcohol consumption – alternatives (GLP-1 agonist)</a:t>
            </a:r>
          </a:p>
          <a:p>
            <a:r>
              <a:rPr lang="en-GB" sz="2000" dirty="0">
                <a:latin typeface="Aptos Display" panose="020B0004020202020204" pitchFamily="34" charset="0"/>
              </a:rPr>
              <a:t>Synergistic drugs</a:t>
            </a:r>
          </a:p>
          <a:p>
            <a:r>
              <a:rPr lang="en-GB" sz="2000" dirty="0">
                <a:latin typeface="Aptos Display" panose="020B0004020202020204" pitchFamily="34" charset="0"/>
              </a:rPr>
              <a:t>Improving drug efficacy</a:t>
            </a:r>
          </a:p>
          <a:p>
            <a:r>
              <a:rPr lang="en-GB" sz="2000" dirty="0">
                <a:latin typeface="Aptos Display" panose="020B0004020202020204" pitchFamily="34" charset="0"/>
              </a:rPr>
              <a:t>Vegan drugs like Metformin</a:t>
            </a:r>
          </a:p>
          <a:p>
            <a:endParaRPr lang="en-GB" sz="2000" dirty="0">
              <a:latin typeface="Aptos Display" panose="020B0004020202020204" pitchFamily="34" charset="0"/>
            </a:endParaRPr>
          </a:p>
          <a:p>
            <a:r>
              <a:rPr lang="en-GB" sz="2000" dirty="0">
                <a:latin typeface="Aptos Display" panose="020B0004020202020204" pitchFamily="34" charset="0"/>
              </a:rPr>
              <a:t>Managing and Monitoring diabetes in children.</a:t>
            </a:r>
          </a:p>
          <a:p>
            <a:r>
              <a:rPr lang="en-GB" sz="2000">
                <a:latin typeface="Aptos Display" panose="020B0004020202020204" pitchFamily="34" charset="0"/>
              </a:rPr>
              <a:t>Marketing: Consider </a:t>
            </a:r>
            <a:r>
              <a:rPr lang="en-GB" sz="2000" dirty="0">
                <a:latin typeface="Aptos Display" panose="020B0004020202020204" pitchFamily="34" charset="0"/>
              </a:rPr>
              <a:t>the social media usage data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Research opportunities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2828" y="1462177"/>
            <a:ext cx="3736800" cy="3933645"/>
          </a:xfrm>
          <a:ln w="12700">
            <a:solidFill>
              <a:srgbClr val="7030A0"/>
            </a:solidFill>
            <a:prstDash val="dash"/>
          </a:ln>
        </p:spPr>
        <p:txBody>
          <a:bodyPr rtlCol="0"/>
          <a:lstStyle/>
          <a:p>
            <a:pPr marL="0" indent="0" rtl="0">
              <a:buNone/>
            </a:pPr>
            <a:r>
              <a:rPr lang="en-GB" sz="3200" dirty="0">
                <a:latin typeface="Aptos Display" panose="020B0004020202020204" pitchFamily="34" charset="0"/>
              </a:rPr>
              <a:t>Type 1 v Type 2 Diabetes</a:t>
            </a:r>
          </a:p>
          <a:p>
            <a:pPr rtl="0"/>
            <a:r>
              <a:rPr lang="en-GB" sz="2000" dirty="0">
                <a:latin typeface="Aptos Display" panose="020B0004020202020204" pitchFamily="34" charset="0"/>
              </a:rPr>
              <a:t>What are the different needs between Type1 vs Type2 patients?</a:t>
            </a:r>
          </a:p>
          <a:p>
            <a:pPr rtl="0"/>
            <a:r>
              <a:rPr lang="en-GB" sz="2000" dirty="0">
                <a:latin typeface="Aptos Display" panose="020B0004020202020204" pitchFamily="34" charset="0"/>
              </a:rPr>
              <a:t>What are the different ways patients take our drugs?</a:t>
            </a:r>
          </a:p>
          <a:p>
            <a:pPr rtl="0"/>
            <a:r>
              <a:rPr lang="en-GB" sz="2000" dirty="0">
                <a:latin typeface="Aptos Display" panose="020B0004020202020204" pitchFamily="34" charset="0"/>
              </a:rPr>
              <a:t>How is the disease prevalence changing between types over time?</a:t>
            </a:r>
          </a:p>
          <a:p>
            <a:pPr rtl="0"/>
            <a:endParaRPr lang="en-GB" dirty="0">
              <a:latin typeface="Aptos Display" panose="020B00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16</a:t>
            </a:fld>
            <a:endParaRPr lang="en-GB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19C88B30-B5EB-B6F6-4042-99809717F9E6}"/>
              </a:ext>
            </a:extLst>
          </p:cNvPr>
          <p:cNvSpPr txBox="1">
            <a:spLocks/>
          </p:cNvSpPr>
          <p:nvPr/>
        </p:nvSpPr>
        <p:spPr>
          <a:xfrm>
            <a:off x="4178517" y="1462176"/>
            <a:ext cx="3736800" cy="2051045"/>
          </a:xfrm>
          <a:prstGeom prst="rect">
            <a:avLst/>
          </a:prstGeom>
          <a:solidFill>
            <a:schemeClr val="bg1"/>
          </a:solidFill>
          <a:ln w="12700">
            <a:solidFill>
              <a:srgbClr val="7030A0"/>
            </a:solidFill>
            <a:prstDash val="dash"/>
          </a:ln>
        </p:spPr>
        <p:txBody>
          <a:bodyPr vert="horz" lIns="180000" tIns="180000" rIns="18000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800" dirty="0">
                <a:latin typeface="Aptos Display" panose="020B0004020202020204" pitchFamily="34" charset="0"/>
              </a:rPr>
              <a:t>Other drug markets</a:t>
            </a:r>
          </a:p>
          <a:p>
            <a:r>
              <a:rPr lang="en-GB" sz="2000" dirty="0">
                <a:latin typeface="Aptos Display" panose="020B0004020202020204" pitchFamily="34" charset="0"/>
              </a:rPr>
              <a:t>Weight-loss drugs (tackling off-label prescription) - GLP-1 agonist</a:t>
            </a:r>
          </a:p>
          <a:p>
            <a:r>
              <a:rPr lang="en-GB" sz="2000" dirty="0">
                <a:latin typeface="Aptos Display" panose="020B0004020202020204" pitchFamily="34" charset="0"/>
              </a:rPr>
              <a:t>Hypertension drugs</a:t>
            </a:r>
          </a:p>
          <a:p>
            <a:endParaRPr lang="en-GB" dirty="0">
              <a:latin typeface="Aptos Display" panose="020B0004020202020204" pitchFamily="34" charset="0"/>
            </a:endParaRP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962E8C34-0703-979E-7B08-2EECFFDB6B30}"/>
              </a:ext>
            </a:extLst>
          </p:cNvPr>
          <p:cNvSpPr txBox="1">
            <a:spLocks/>
          </p:cNvSpPr>
          <p:nvPr/>
        </p:nvSpPr>
        <p:spPr>
          <a:xfrm>
            <a:off x="7984206" y="1462176"/>
            <a:ext cx="3736800" cy="3933645"/>
          </a:xfrm>
          <a:prstGeom prst="rect">
            <a:avLst/>
          </a:prstGeom>
          <a:solidFill>
            <a:schemeClr val="bg1"/>
          </a:solidFill>
          <a:ln w="12700">
            <a:solidFill>
              <a:srgbClr val="7030A0"/>
            </a:solidFill>
            <a:prstDash val="dash"/>
          </a:ln>
        </p:spPr>
        <p:txBody>
          <a:bodyPr vert="horz" lIns="180000" tIns="180000" rIns="18000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3200" dirty="0">
                <a:latin typeface="Aptos Display" panose="020B0004020202020204" pitchFamily="34" charset="0"/>
              </a:rPr>
              <a:t>Social media marketing channels</a:t>
            </a:r>
          </a:p>
          <a:p>
            <a:r>
              <a:rPr lang="en-GB" sz="2000" dirty="0">
                <a:latin typeface="Aptos Display" panose="020B0004020202020204" pitchFamily="34" charset="0"/>
              </a:rPr>
              <a:t>How do diabetics use social media for managing the disease?</a:t>
            </a:r>
          </a:p>
          <a:p>
            <a:r>
              <a:rPr lang="en-GB" sz="2000" dirty="0">
                <a:latin typeface="Aptos Display" panose="020B0004020202020204" pitchFamily="34" charset="0"/>
              </a:rPr>
              <a:t>What social media platforms are being used by patients?</a:t>
            </a:r>
          </a:p>
          <a:p>
            <a:r>
              <a:rPr lang="en-GB" sz="2000" dirty="0">
                <a:latin typeface="Aptos Display" panose="020B0004020202020204" pitchFamily="34" charset="0"/>
              </a:rPr>
              <a:t>What age groups use social media the most?</a:t>
            </a:r>
          </a:p>
          <a:p>
            <a:endParaRPr lang="en-GB" dirty="0">
              <a:latin typeface="Aptos Display" panose="020B0004020202020204" pitchFamily="34" charset="0"/>
            </a:endParaRP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6DC2C0F2-6AB7-69C5-2C8D-20B4367B1BEE}"/>
              </a:ext>
            </a:extLst>
          </p:cNvPr>
          <p:cNvSpPr txBox="1">
            <a:spLocks/>
          </p:cNvSpPr>
          <p:nvPr/>
        </p:nvSpPr>
        <p:spPr>
          <a:xfrm>
            <a:off x="4178517" y="3590223"/>
            <a:ext cx="3736800" cy="1805598"/>
          </a:xfrm>
          <a:prstGeom prst="rect">
            <a:avLst/>
          </a:prstGeom>
          <a:solidFill>
            <a:schemeClr val="bg1"/>
          </a:solidFill>
          <a:ln w="12700">
            <a:solidFill>
              <a:srgbClr val="7030A0"/>
            </a:solidFill>
            <a:prstDash val="dash"/>
          </a:ln>
        </p:spPr>
        <p:txBody>
          <a:bodyPr vert="horz" lIns="180000" tIns="180000" rIns="18000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800" dirty="0">
                <a:latin typeface="Aptos Display" panose="020B0004020202020204" pitchFamily="34" charset="0"/>
              </a:rPr>
              <a:t>Additional Parameters</a:t>
            </a:r>
          </a:p>
          <a:p>
            <a:r>
              <a:rPr lang="en-GB" sz="2000" dirty="0">
                <a:latin typeface="Aptos Display" panose="020B0004020202020204" pitchFamily="34" charset="0"/>
              </a:rPr>
              <a:t>Historical Data (societal and preferential changes)</a:t>
            </a:r>
          </a:p>
          <a:p>
            <a:r>
              <a:rPr lang="en-GB" sz="2000" dirty="0">
                <a:latin typeface="Aptos Display" panose="020B0004020202020204" pitchFamily="34" charset="0"/>
              </a:rPr>
              <a:t>Geographical data (markets)</a:t>
            </a:r>
          </a:p>
          <a:p>
            <a:endParaRPr lang="en-GB" dirty="0"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82187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2044500"/>
            <a:ext cx="5184913" cy="432000"/>
          </a:xfrm>
        </p:spPr>
        <p:txBody>
          <a:bodyPr rtlCol="0"/>
          <a:lstStyle/>
          <a:p>
            <a:pPr rtl="0"/>
            <a:r>
              <a:rPr lang="en-GB"/>
              <a:t>About 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30800" y="2747725"/>
            <a:ext cx="4498999" cy="727550"/>
          </a:xfrm>
        </p:spPr>
        <p:txBody>
          <a:bodyPr rtlCol="0"/>
          <a:lstStyle/>
          <a:p>
            <a:pPr rtl="0"/>
            <a:r>
              <a:rPr lang="en-GB"/>
              <a:t>Lorem ipsum dolor sit amet, consectetur adipiscing elit. Etiam aliquet eu mi quis lacinia. Ut fermentum a magna ut.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3746500"/>
            <a:ext cx="5184800" cy="2445500"/>
          </a:xfrm>
        </p:spPr>
        <p:txBody>
          <a:bodyPr rtlCol="0"/>
          <a:lstStyle/>
          <a:p>
            <a:pPr marL="0" indent="0" rtl="0">
              <a:buNone/>
            </a:pPr>
            <a:r>
              <a:rPr lang="en-GB" sz="2800"/>
              <a:t>Lorem ipsum dolor sit amet, consectetur adipiscing elit. </a:t>
            </a:r>
          </a:p>
          <a:p>
            <a:pPr rtl="0"/>
            <a:r>
              <a:rPr lang="en-GB"/>
              <a:t>Ut fermentum a magna ut eleifend. </a:t>
            </a:r>
          </a:p>
          <a:p>
            <a:pPr rtl="0"/>
            <a:r>
              <a:rPr lang="en-GB"/>
              <a:t>Integer convallis suscipit ante eu varius. </a:t>
            </a:r>
          </a:p>
          <a:p>
            <a:pPr rtl="0"/>
            <a:r>
              <a:rPr lang="en-GB"/>
              <a:t>Morbi a purus dolor.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Chart Options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/>
          <a:p>
            <a:pPr rt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</a:t>
            </a:r>
          </a:p>
        </p:txBody>
      </p:sp>
      <p:graphicFrame>
        <p:nvGraphicFramePr>
          <p:cNvPr id="4" name="Chart 3" title="Gross revenue placeholder chart">
            <a:extLst>
              <a:ext uri="{FF2B5EF4-FFF2-40B4-BE49-F238E27FC236}">
                <a16:creationId xmlns:a16="http://schemas.microsoft.com/office/drawing/2014/main" id="{FFE8AFAB-AE1F-4453-8C1B-70D2EF9B1373}"/>
              </a:ext>
            </a:extLst>
          </p:cNvPr>
          <p:cNvGraphicFramePr/>
          <p:nvPr/>
        </p:nvGraphicFramePr>
        <p:xfrm>
          <a:off x="431800" y="1512000"/>
          <a:ext cx="39370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 title="Gross revenue placeholder chart">
            <a:extLst>
              <a:ext uri="{FF2B5EF4-FFF2-40B4-BE49-F238E27FC236}">
                <a16:creationId xmlns:a16="http://schemas.microsoft.com/office/drawing/2014/main" id="{9BEBE5AF-1D10-425C-8F3C-2236E52E6E67}"/>
              </a:ext>
            </a:extLst>
          </p:cNvPr>
          <p:cNvGraphicFramePr/>
          <p:nvPr/>
        </p:nvGraphicFramePr>
        <p:xfrm>
          <a:off x="4940300" y="1512000"/>
          <a:ext cx="40386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7326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Table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04AFD2-303D-4B48-AA3E-C96B74D8127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/>
          <a:p>
            <a:pPr rtl="0"/>
            <a:r>
              <a:rPr lang="en-GB"/>
              <a:t>Lorem ipsum dolor sit amet, consectetur adipiscing elit.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EE0921D-4C1D-4106-9AC0-F73F30E8DA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9327307"/>
              </p:ext>
            </p:extLst>
          </p:nvPr>
        </p:nvGraphicFramePr>
        <p:xfrm>
          <a:off x="431801" y="1614845"/>
          <a:ext cx="11328400" cy="42120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618343">
                  <a:extLst>
                    <a:ext uri="{9D8B030D-6E8A-4147-A177-3AD203B41FA5}">
                      <a16:colId xmlns:a16="http://schemas.microsoft.com/office/drawing/2014/main" val="1173992025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15202853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010693434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608292439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007882540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3778082769"/>
                    </a:ext>
                  </a:extLst>
                </a:gridCol>
                <a:gridCol w="1765302">
                  <a:extLst>
                    <a:ext uri="{9D8B030D-6E8A-4147-A177-3AD203B41FA5}">
                      <a16:colId xmlns:a16="http://schemas.microsoft.com/office/drawing/2014/main" val="1136644251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 rtl="0"/>
                      <a:endParaRPr lang="en-GB" noProof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GB" sz="1600" b="0" noProof="0">
                          <a:solidFill>
                            <a:schemeClr val="bg1"/>
                          </a:solidFill>
                          <a:latin typeface="+mj-lt"/>
                        </a:rPr>
                        <a:t>Vendors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GB" sz="1600" b="0" noProof="0">
                          <a:solidFill>
                            <a:schemeClr val="bg1"/>
                          </a:solidFill>
                          <a:latin typeface="+mj-lt"/>
                        </a:rPr>
                        <a:t>Users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GB" sz="1600" b="0" noProof="0">
                          <a:solidFill>
                            <a:schemeClr val="bg1"/>
                          </a:solidFill>
                          <a:latin typeface="+mj-lt"/>
                        </a:rPr>
                        <a:t>Consultants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GB" sz="1600" b="0" noProof="0">
                          <a:solidFill>
                            <a:schemeClr val="bg1"/>
                          </a:solidFill>
                          <a:latin typeface="+mj-lt"/>
                        </a:rPr>
                        <a:t>Ad Buyers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GB" sz="1600" b="0" noProof="0">
                          <a:solidFill>
                            <a:schemeClr val="bg1"/>
                          </a:solidFill>
                          <a:latin typeface="+mj-lt"/>
                        </a:rPr>
                        <a:t>Gross revenue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GB" sz="1600" b="0" noProof="0">
                          <a:solidFill>
                            <a:schemeClr val="bg1"/>
                          </a:solidFill>
                          <a:latin typeface="+mj-lt"/>
                        </a:rPr>
                        <a:t>Company revenue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2236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rtl="0"/>
                      <a:r>
                        <a:rPr lang="en-GB" sz="1600" b="0" i="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GB" sz="16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£0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£0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49594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rtl="0"/>
                      <a:r>
                        <a:rPr lang="en-GB" sz="1600" b="0" i="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GB" sz="16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£6,750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£1,013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213282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rtl="0"/>
                      <a:r>
                        <a:rPr lang="en-GB" sz="1600" b="0" i="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GB" sz="16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£33,750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£5,063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430083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rtl="0"/>
                      <a:r>
                        <a:rPr lang="en-GB" sz="1600" b="0" i="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  <a:r>
                        <a:rPr lang="en-GB" sz="16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</a:t>
                      </a:r>
                      <a:r>
                        <a:rPr lang="en-GB" sz="16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GB" sz="16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£135,000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£20,250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772841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rtl="0"/>
                      <a:r>
                        <a:rPr lang="en-GB" sz="1600" b="0" i="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</a:t>
                      </a:r>
                      <a:r>
                        <a:rPr lang="en-GB" sz="16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  <a:r>
                        <a:rPr lang="en-GB" sz="16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GB" sz="16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GB" sz="1600" kern="1200" noProof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£270,000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en-GB" sz="1600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£40,500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8208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AutoShape 15"/>
          <p:cNvSpPr/>
          <p:nvPr/>
        </p:nvSpPr>
        <p:spPr>
          <a:xfrm>
            <a:off x="364478" y="1368000"/>
            <a:ext cx="9337124" cy="4912031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GB" sz="120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411FA7F-0D42-9BBF-04F8-71EA66996626}"/>
              </a:ext>
            </a:extLst>
          </p:cNvPr>
          <p:cNvGrpSpPr/>
          <p:nvPr/>
        </p:nvGrpSpPr>
        <p:grpSpPr>
          <a:xfrm>
            <a:off x="535299" y="2196350"/>
            <a:ext cx="4309993" cy="3818907"/>
            <a:chOff x="7586262" y="1322922"/>
            <a:chExt cx="4309993" cy="3818907"/>
          </a:xfrm>
        </p:grpSpPr>
        <p:grpSp>
          <p:nvGrpSpPr>
            <p:cNvPr id="26" name="Group 26"/>
            <p:cNvGrpSpPr>
              <a:grpSpLocks noChangeAspect="1"/>
            </p:cNvGrpSpPr>
            <p:nvPr/>
          </p:nvGrpSpPr>
          <p:grpSpPr>
            <a:xfrm>
              <a:off x="7823201" y="1397957"/>
              <a:ext cx="1390091" cy="1390091"/>
              <a:chOff x="0" y="0"/>
              <a:chExt cx="6350000" cy="6350000"/>
            </a:xfrm>
            <a:solidFill>
              <a:schemeClr val="bg2">
                <a:lumMod val="65000"/>
              </a:schemeClr>
            </a:solidFill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grpFill/>
            </p:spPr>
            <p:txBody>
              <a:bodyPr/>
              <a:lstStyle/>
              <a:p>
                <a:endParaRPr lang="en-AU" sz="1200" dirty="0"/>
              </a:p>
            </p:txBody>
          </p:sp>
        </p:grpSp>
        <p:grpSp>
          <p:nvGrpSpPr>
            <p:cNvPr id="18" name="Group 18"/>
            <p:cNvGrpSpPr>
              <a:grpSpLocks noChangeAspect="1"/>
            </p:cNvGrpSpPr>
            <p:nvPr/>
          </p:nvGrpSpPr>
          <p:grpSpPr>
            <a:xfrm>
              <a:off x="7586262" y="1322922"/>
              <a:ext cx="1458223" cy="1415388"/>
              <a:chOff x="-23043" y="66268"/>
              <a:chExt cx="6542159" cy="6349986"/>
            </a:xfr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19" name="Freeform 19"/>
              <p:cNvSpPr/>
              <p:nvPr/>
            </p:nvSpPr>
            <p:spPr>
              <a:xfrm>
                <a:off x="-23043" y="119185"/>
                <a:ext cx="6542159" cy="6244242"/>
              </a:xfrm>
              <a:custGeom>
                <a:avLst/>
                <a:gdLst/>
                <a:ahLst/>
                <a:cxnLst/>
                <a:rect l="l" t="t" r="r" b="b"/>
                <a:pathLst>
                  <a:path w="6542159" h="6244242">
                    <a:moveTo>
                      <a:pt x="3271080" y="4996"/>
                    </a:moveTo>
                    <a:cubicBezTo>
                      <a:pt x="2154117" y="0"/>
                      <a:pt x="1119857" y="593026"/>
                      <a:pt x="559929" y="1559521"/>
                    </a:cubicBezTo>
                    <a:cubicBezTo>
                      <a:pt x="0" y="2526015"/>
                      <a:pt x="0" y="3718228"/>
                      <a:pt x="559929" y="4684723"/>
                    </a:cubicBezTo>
                    <a:cubicBezTo>
                      <a:pt x="1119857" y="5651217"/>
                      <a:pt x="2154117" y="6244243"/>
                      <a:pt x="3271080" y="6239248"/>
                    </a:cubicBezTo>
                    <a:cubicBezTo>
                      <a:pt x="4388043" y="6244243"/>
                      <a:pt x="5422303" y="5651217"/>
                      <a:pt x="5982231" y="4684723"/>
                    </a:cubicBezTo>
                    <a:cubicBezTo>
                      <a:pt x="6542160" y="3718229"/>
                      <a:pt x="6542160" y="2526015"/>
                      <a:pt x="5982231" y="1559521"/>
                    </a:cubicBezTo>
                    <a:cubicBezTo>
                      <a:pt x="5422303" y="593027"/>
                      <a:pt x="4388043" y="1"/>
                      <a:pt x="3271080" y="4996"/>
                    </a:cubicBezTo>
                    <a:close/>
                  </a:path>
                </a:pathLst>
              </a:custGeom>
              <a:grpFill/>
              <a:ln w="28575">
                <a:solidFill>
                  <a:srgbClr val="7030A0"/>
                </a:solidFill>
              </a:ln>
            </p:spPr>
            <p:txBody>
              <a:bodyPr/>
              <a:lstStyle/>
              <a:p>
                <a:endParaRPr lang="en-AU" sz="1200" dirty="0"/>
              </a:p>
            </p:txBody>
          </p:sp>
          <p:sp>
            <p:nvSpPr>
              <p:cNvPr id="20" name="Freeform 20"/>
              <p:cNvSpPr/>
              <p:nvPr/>
            </p:nvSpPr>
            <p:spPr>
              <a:xfrm>
                <a:off x="73038" y="66268"/>
                <a:ext cx="6350002" cy="6349986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87">
                    <a:moveTo>
                      <a:pt x="3175000" y="6349987"/>
                    </a:moveTo>
                    <a:cubicBezTo>
                      <a:pt x="1424279" y="6349987"/>
                      <a:pt x="0" y="4925733"/>
                      <a:pt x="0" y="3175038"/>
                    </a:cubicBezTo>
                    <a:cubicBezTo>
                      <a:pt x="0" y="1424317"/>
                      <a:pt x="1424292" y="0"/>
                      <a:pt x="3175000" y="0"/>
                    </a:cubicBezTo>
                    <a:cubicBezTo>
                      <a:pt x="4925733" y="0"/>
                      <a:pt x="6350000" y="1424330"/>
                      <a:pt x="6350000" y="3175038"/>
                    </a:cubicBezTo>
                    <a:cubicBezTo>
                      <a:pt x="6350000" y="4925720"/>
                      <a:pt x="4925733" y="6349987"/>
                      <a:pt x="3175000" y="6349987"/>
                    </a:cubicBezTo>
                    <a:close/>
                    <a:moveTo>
                      <a:pt x="3175000" y="115760"/>
                    </a:moveTo>
                    <a:cubicBezTo>
                      <a:pt x="1488135" y="115760"/>
                      <a:pt x="115760" y="1488148"/>
                      <a:pt x="115760" y="3175038"/>
                    </a:cubicBezTo>
                    <a:cubicBezTo>
                      <a:pt x="115760" y="4861915"/>
                      <a:pt x="1488135" y="6234265"/>
                      <a:pt x="3175000" y="6234265"/>
                    </a:cubicBezTo>
                    <a:cubicBezTo>
                      <a:pt x="4861852" y="6234265"/>
                      <a:pt x="6234265" y="4861890"/>
                      <a:pt x="6234265" y="3175038"/>
                    </a:cubicBezTo>
                    <a:cubicBezTo>
                      <a:pt x="6234265" y="1488148"/>
                      <a:pt x="4861852" y="115760"/>
                      <a:pt x="3175000" y="115760"/>
                    </a:cubicBezTo>
                    <a:close/>
                  </a:path>
                </a:pathLst>
              </a:custGeom>
              <a:grpFill/>
              <a:ln w="28575">
                <a:solidFill>
                  <a:srgbClr val="7030A0"/>
                </a:solidFill>
              </a:ln>
            </p:spPr>
            <p:txBody>
              <a:bodyPr/>
              <a:lstStyle/>
              <a:p>
                <a:endParaRPr lang="en-GB" sz="1200"/>
              </a:p>
            </p:txBody>
          </p:sp>
        </p:grpSp>
        <p:grpSp>
          <p:nvGrpSpPr>
            <p:cNvPr id="21" name="Group 21"/>
            <p:cNvGrpSpPr>
              <a:grpSpLocks noChangeAspect="1"/>
            </p:cNvGrpSpPr>
            <p:nvPr/>
          </p:nvGrpSpPr>
          <p:grpSpPr>
            <a:xfrm>
              <a:off x="7823201" y="3751738"/>
              <a:ext cx="1390091" cy="1390091"/>
              <a:chOff x="0" y="0"/>
              <a:chExt cx="6350000" cy="6350000"/>
            </a:xfrm>
            <a:solidFill>
              <a:schemeClr val="bg2">
                <a:lumMod val="65000"/>
              </a:schemeClr>
            </a:solidFill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grpFill/>
            </p:spPr>
            <p:txBody>
              <a:bodyPr/>
              <a:lstStyle/>
              <a:p>
                <a:endParaRPr lang="en-AU" sz="1200" dirty="0"/>
              </a:p>
            </p:txBody>
          </p:sp>
        </p:grpSp>
        <p:grpSp>
          <p:nvGrpSpPr>
            <p:cNvPr id="23" name="Group 23"/>
            <p:cNvGrpSpPr>
              <a:grpSpLocks noChangeAspect="1"/>
            </p:cNvGrpSpPr>
            <p:nvPr/>
          </p:nvGrpSpPr>
          <p:grpSpPr>
            <a:xfrm>
              <a:off x="7586262" y="3625573"/>
              <a:ext cx="1458223" cy="1415388"/>
              <a:chOff x="-23042" y="66269"/>
              <a:chExt cx="6542158" cy="6349987"/>
            </a:xfr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24" name="Freeform 24"/>
              <p:cNvSpPr/>
              <p:nvPr/>
            </p:nvSpPr>
            <p:spPr>
              <a:xfrm>
                <a:off x="-23042" y="119185"/>
                <a:ext cx="6542158" cy="6244242"/>
              </a:xfrm>
              <a:custGeom>
                <a:avLst/>
                <a:gdLst/>
                <a:ahLst/>
                <a:cxnLst/>
                <a:rect l="l" t="t" r="r" b="b"/>
                <a:pathLst>
                  <a:path w="6542159" h="6244242">
                    <a:moveTo>
                      <a:pt x="3271080" y="4996"/>
                    </a:moveTo>
                    <a:cubicBezTo>
                      <a:pt x="2154117" y="0"/>
                      <a:pt x="1119857" y="593026"/>
                      <a:pt x="559929" y="1559521"/>
                    </a:cubicBezTo>
                    <a:cubicBezTo>
                      <a:pt x="0" y="2526015"/>
                      <a:pt x="0" y="3718228"/>
                      <a:pt x="559929" y="4684723"/>
                    </a:cubicBezTo>
                    <a:cubicBezTo>
                      <a:pt x="1119857" y="5651217"/>
                      <a:pt x="2154117" y="6244243"/>
                      <a:pt x="3271080" y="6239248"/>
                    </a:cubicBezTo>
                    <a:cubicBezTo>
                      <a:pt x="4388043" y="6244243"/>
                      <a:pt x="5422303" y="5651217"/>
                      <a:pt x="5982231" y="4684723"/>
                    </a:cubicBezTo>
                    <a:cubicBezTo>
                      <a:pt x="6542160" y="3718229"/>
                      <a:pt x="6542160" y="2526015"/>
                      <a:pt x="5982231" y="1559521"/>
                    </a:cubicBezTo>
                    <a:cubicBezTo>
                      <a:pt x="5422303" y="593027"/>
                      <a:pt x="4388043" y="1"/>
                      <a:pt x="3271080" y="4996"/>
                    </a:cubicBezTo>
                    <a:close/>
                  </a:path>
                </a:pathLst>
              </a:custGeom>
              <a:grpFill/>
              <a:ln w="28575">
                <a:solidFill>
                  <a:srgbClr val="7030A0"/>
                </a:solidFill>
              </a:ln>
            </p:spPr>
            <p:txBody>
              <a:bodyPr/>
              <a:lstStyle/>
              <a:p>
                <a:endParaRPr lang="en-GB" sz="1200"/>
              </a:p>
            </p:txBody>
          </p:sp>
          <p:sp>
            <p:nvSpPr>
              <p:cNvPr id="25" name="Freeform 25"/>
              <p:cNvSpPr/>
              <p:nvPr/>
            </p:nvSpPr>
            <p:spPr>
              <a:xfrm>
                <a:off x="73038" y="66269"/>
                <a:ext cx="6350000" cy="6349987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87">
                    <a:moveTo>
                      <a:pt x="3175000" y="6349987"/>
                    </a:moveTo>
                    <a:cubicBezTo>
                      <a:pt x="1424279" y="6349987"/>
                      <a:pt x="0" y="4925733"/>
                      <a:pt x="0" y="3175038"/>
                    </a:cubicBezTo>
                    <a:cubicBezTo>
                      <a:pt x="0" y="1424317"/>
                      <a:pt x="1424292" y="0"/>
                      <a:pt x="3175000" y="0"/>
                    </a:cubicBezTo>
                    <a:cubicBezTo>
                      <a:pt x="4925733" y="0"/>
                      <a:pt x="6350000" y="1424330"/>
                      <a:pt x="6350000" y="3175038"/>
                    </a:cubicBezTo>
                    <a:cubicBezTo>
                      <a:pt x="6350000" y="4925720"/>
                      <a:pt x="4925733" y="6349987"/>
                      <a:pt x="3175000" y="6349987"/>
                    </a:cubicBezTo>
                    <a:close/>
                    <a:moveTo>
                      <a:pt x="3175000" y="115760"/>
                    </a:moveTo>
                    <a:cubicBezTo>
                      <a:pt x="1488135" y="115760"/>
                      <a:pt x="115760" y="1488148"/>
                      <a:pt x="115760" y="3175038"/>
                    </a:cubicBezTo>
                    <a:cubicBezTo>
                      <a:pt x="115760" y="4861915"/>
                      <a:pt x="1488135" y="6234265"/>
                      <a:pt x="3175000" y="6234265"/>
                    </a:cubicBezTo>
                    <a:cubicBezTo>
                      <a:pt x="4861852" y="6234265"/>
                      <a:pt x="6234265" y="4861890"/>
                      <a:pt x="6234265" y="3175038"/>
                    </a:cubicBezTo>
                    <a:cubicBezTo>
                      <a:pt x="6234265" y="1488148"/>
                      <a:pt x="4861852" y="115760"/>
                      <a:pt x="3175000" y="115760"/>
                    </a:cubicBezTo>
                    <a:close/>
                  </a:path>
                </a:pathLst>
              </a:custGeom>
              <a:grpFill/>
              <a:ln w="28575">
                <a:solidFill>
                  <a:srgbClr val="7030A0"/>
                </a:solidFill>
              </a:ln>
            </p:spPr>
            <p:txBody>
              <a:bodyPr/>
              <a:lstStyle/>
              <a:p>
                <a:endParaRPr lang="en-GB" sz="1200"/>
              </a:p>
            </p:txBody>
          </p:sp>
        </p:grpSp>
        <p:sp>
          <p:nvSpPr>
            <p:cNvPr id="1043" name="TextBox 1042">
              <a:extLst>
                <a:ext uri="{FF2B5EF4-FFF2-40B4-BE49-F238E27FC236}">
                  <a16:creationId xmlns:a16="http://schemas.microsoft.com/office/drawing/2014/main" id="{5EDC0190-11E3-41EB-8EFE-A4135C0C08AE}"/>
                </a:ext>
              </a:extLst>
            </p:cNvPr>
            <p:cNvSpPr txBox="1"/>
            <p:nvPr/>
          </p:nvSpPr>
          <p:spPr>
            <a:xfrm>
              <a:off x="9506857" y="1322922"/>
              <a:ext cx="2389398" cy="1415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accent4">
                      <a:lumMod val="75000"/>
                    </a:schemeClr>
                  </a:solidFill>
                  <a:latin typeface="Aptos" panose="020B0004020202020204" pitchFamily="34" charset="0"/>
                </a:rPr>
                <a:t>AASHIK BHARATH EGNYA VARAHAN</a:t>
              </a:r>
              <a:br>
                <a:rPr lang="en-US" b="1" dirty="0">
                  <a:latin typeface="Aptos" panose="020B0004020202020204" pitchFamily="34" charset="0"/>
                </a:rPr>
              </a:br>
              <a:r>
                <a:rPr lang="en-US" b="1" dirty="0">
                  <a:latin typeface="Aptos" panose="020B0004020202020204" pitchFamily="34" charset="0"/>
                </a:rPr>
                <a:t>-</a:t>
              </a:r>
              <a:br>
                <a:rPr lang="en-US" sz="1600" b="1" dirty="0">
                  <a:latin typeface="Aptos" panose="020B0004020202020204" pitchFamily="34" charset="0"/>
                </a:rPr>
              </a:br>
              <a:r>
                <a:rPr lang="en-US" sz="1600" b="1" dirty="0">
                  <a:latin typeface="Aptos" panose="020B0004020202020204" pitchFamily="34" charset="0"/>
                </a:rPr>
                <a:t>Data Eng, </a:t>
              </a:r>
              <a:r>
                <a:rPr lang="en-US" sz="1600" b="1" dirty="0" err="1">
                  <a:latin typeface="Aptos" panose="020B0004020202020204" pitchFamily="34" charset="0"/>
                </a:rPr>
                <a:t>Mgmt</a:t>
              </a:r>
              <a:r>
                <a:rPr lang="en-US" sz="1600" b="1" dirty="0">
                  <a:latin typeface="Aptos" panose="020B0004020202020204" pitchFamily="34" charset="0"/>
                </a:rPr>
                <a:t> &amp; Governance Sr Analyst</a:t>
              </a:r>
            </a:p>
          </p:txBody>
        </p:sp>
        <p:sp>
          <p:nvSpPr>
            <p:cNvPr id="1044" name="TextBox 1043">
              <a:extLst>
                <a:ext uri="{FF2B5EF4-FFF2-40B4-BE49-F238E27FC236}">
                  <a16:creationId xmlns:a16="http://schemas.microsoft.com/office/drawing/2014/main" id="{EE8491CD-87DC-4668-9B13-15657995981C}"/>
                </a:ext>
              </a:extLst>
            </p:cNvPr>
            <p:cNvSpPr txBox="1"/>
            <p:nvPr/>
          </p:nvSpPr>
          <p:spPr>
            <a:xfrm>
              <a:off x="9506857" y="3763590"/>
              <a:ext cx="2157938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accent4">
                      <a:lumMod val="75000"/>
                    </a:schemeClr>
                  </a:solidFill>
                  <a:latin typeface="Aptos" panose="020B0004020202020204" pitchFamily="34" charset="0"/>
                </a:rPr>
                <a:t>AMIT VADHEL</a:t>
              </a:r>
              <a:br>
                <a:rPr lang="en-US" b="1" dirty="0">
                  <a:latin typeface="Aptos" panose="020B0004020202020204" pitchFamily="34" charset="0"/>
                </a:rPr>
              </a:br>
              <a:r>
                <a:rPr lang="en-US" b="1" dirty="0">
                  <a:latin typeface="Aptos" panose="020B0004020202020204" pitchFamily="34" charset="0"/>
                </a:rPr>
                <a:t>-</a:t>
              </a:r>
            </a:p>
            <a:p>
              <a:r>
                <a:rPr lang="en-US" sz="1600" b="1" dirty="0">
                  <a:latin typeface="Aptos" panose="020B0004020202020204" pitchFamily="34" charset="0"/>
                </a:rPr>
                <a:t>Data Architecture Manager</a:t>
              </a:r>
              <a:endParaRPr lang="en-IN" sz="1600" b="1" dirty="0">
                <a:latin typeface="Aptos" panose="020B0004020202020204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9B46AB1-098E-5B21-4302-19AE556DE85B}"/>
              </a:ext>
            </a:extLst>
          </p:cNvPr>
          <p:cNvGrpSpPr/>
          <p:nvPr/>
        </p:nvGrpSpPr>
        <p:grpSpPr>
          <a:xfrm>
            <a:off x="5232239" y="2271385"/>
            <a:ext cx="4144953" cy="3779953"/>
            <a:chOff x="7561531" y="1296356"/>
            <a:chExt cx="4144953" cy="3779953"/>
          </a:xfrm>
        </p:grpSpPr>
        <p:grpSp>
          <p:nvGrpSpPr>
            <p:cNvPr id="29" name="Group 26">
              <a:extLst>
                <a:ext uri="{FF2B5EF4-FFF2-40B4-BE49-F238E27FC236}">
                  <a16:creationId xmlns:a16="http://schemas.microsoft.com/office/drawing/2014/main" id="{6C9958CA-509E-5ECF-EDBA-94A57E6C9FF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805950" y="1397957"/>
              <a:ext cx="1390091" cy="1390091"/>
              <a:chOff x="0" y="0"/>
              <a:chExt cx="6350000" cy="6350000"/>
            </a:xfrm>
            <a:solidFill>
              <a:schemeClr val="bg2">
                <a:lumMod val="65000"/>
              </a:schemeClr>
            </a:solidFill>
          </p:grpSpPr>
          <p:sp>
            <p:nvSpPr>
              <p:cNvPr id="41" name="Freeform 27">
                <a:extLst>
                  <a:ext uri="{FF2B5EF4-FFF2-40B4-BE49-F238E27FC236}">
                    <a16:creationId xmlns:a16="http://schemas.microsoft.com/office/drawing/2014/main" id="{9705BE38-A4DB-8162-0747-066B2CA1ACED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grpFill/>
            </p:spPr>
            <p:txBody>
              <a:bodyPr/>
              <a:lstStyle/>
              <a:p>
                <a:endParaRPr lang="en-AU" sz="1200" dirty="0"/>
              </a:p>
            </p:txBody>
          </p:sp>
        </p:grpSp>
        <p:grpSp>
          <p:nvGrpSpPr>
            <p:cNvPr id="30" name="Group 21">
              <a:extLst>
                <a:ext uri="{FF2B5EF4-FFF2-40B4-BE49-F238E27FC236}">
                  <a16:creationId xmlns:a16="http://schemas.microsoft.com/office/drawing/2014/main" id="{DD201801-7083-D1CE-9FF0-45DC2802A36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805950" y="3686218"/>
              <a:ext cx="1390091" cy="1390091"/>
              <a:chOff x="0" y="0"/>
              <a:chExt cx="6350000" cy="6350000"/>
            </a:xfrm>
            <a:solidFill>
              <a:schemeClr val="bg2">
                <a:lumMod val="65000"/>
              </a:schemeClr>
            </a:solidFill>
          </p:grpSpPr>
          <p:sp>
            <p:nvSpPr>
              <p:cNvPr id="40" name="Freeform 22">
                <a:extLst>
                  <a:ext uri="{FF2B5EF4-FFF2-40B4-BE49-F238E27FC236}">
                    <a16:creationId xmlns:a16="http://schemas.microsoft.com/office/drawing/2014/main" id="{D71686C9-2026-7639-6DC5-37D2CA440E4A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grpFill/>
            </p:spPr>
            <p:txBody>
              <a:bodyPr/>
              <a:lstStyle/>
              <a:p>
                <a:endParaRPr lang="en-AU" sz="1200" dirty="0"/>
              </a:p>
            </p:txBody>
          </p: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FF369E1-050F-BF48-FFF0-11002531E66E}"/>
                </a:ext>
              </a:extLst>
            </p:cNvPr>
            <p:cNvSpPr txBox="1"/>
            <p:nvPr/>
          </p:nvSpPr>
          <p:spPr>
            <a:xfrm>
              <a:off x="9491931" y="1461860"/>
              <a:ext cx="2214553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accent4">
                      <a:lumMod val="75000"/>
                    </a:schemeClr>
                  </a:solidFill>
                  <a:latin typeface="Aptos" panose="020B0004020202020204" pitchFamily="34" charset="0"/>
                </a:rPr>
                <a:t>DAISY CALDER</a:t>
              </a:r>
              <a:br>
                <a:rPr lang="en-US" b="1" dirty="0">
                  <a:latin typeface="Aptos" panose="020B0004020202020204" pitchFamily="34" charset="0"/>
                </a:rPr>
              </a:br>
              <a:r>
                <a:rPr lang="en-US" sz="1600" b="1" dirty="0">
                  <a:latin typeface="Aptos" panose="020B0004020202020204" pitchFamily="34" charset="0"/>
                </a:rPr>
                <a:t>-</a:t>
              </a:r>
            </a:p>
            <a:p>
              <a:r>
                <a:rPr lang="en-US" sz="1600" b="1" dirty="0">
                  <a:latin typeface="Aptos" panose="020B0004020202020204" pitchFamily="34" charset="0"/>
                </a:rPr>
                <a:t>Business Architecture Analyst</a:t>
              </a:r>
              <a:endParaRPr lang="en-IN" sz="1600" b="1" dirty="0">
                <a:latin typeface="Aptos" panose="020B0004020202020204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276B7-DB18-F53E-5BB4-D0114432582C}"/>
                </a:ext>
              </a:extLst>
            </p:cNvPr>
            <p:cNvSpPr txBox="1"/>
            <p:nvPr/>
          </p:nvSpPr>
          <p:spPr>
            <a:xfrm>
              <a:off x="9491931" y="3781167"/>
              <a:ext cx="2214553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accent4">
                      <a:lumMod val="75000"/>
                    </a:schemeClr>
                  </a:solidFill>
                  <a:latin typeface="Aptos" panose="020B0004020202020204" pitchFamily="34" charset="0"/>
                </a:rPr>
                <a:t>JOZEENE BAILEY</a:t>
              </a:r>
              <a:br>
                <a:rPr lang="en-US" sz="1600" b="1" dirty="0">
                  <a:latin typeface="Aptos" panose="020B0004020202020204" pitchFamily="34" charset="0"/>
                </a:rPr>
              </a:br>
              <a:r>
                <a:rPr lang="en-US" sz="1600" b="1" dirty="0">
                  <a:latin typeface="Aptos" panose="020B0004020202020204" pitchFamily="34" charset="0"/>
                </a:rPr>
                <a:t>-</a:t>
              </a:r>
            </a:p>
            <a:p>
              <a:r>
                <a:rPr lang="en-US" sz="1600" b="1" dirty="0">
                  <a:latin typeface="Aptos" panose="020B0004020202020204" pitchFamily="34" charset="0"/>
                </a:rPr>
                <a:t>Packaged App Development Analyst</a:t>
              </a:r>
              <a:endParaRPr lang="en-IN" sz="1600" b="1" dirty="0">
                <a:latin typeface="Aptos" panose="020B0004020202020204" pitchFamily="34" charset="0"/>
              </a:endParaRPr>
            </a:p>
          </p:txBody>
        </p:sp>
        <p:grpSp>
          <p:nvGrpSpPr>
            <p:cNvPr id="34" name="Group 18">
              <a:extLst>
                <a:ext uri="{FF2B5EF4-FFF2-40B4-BE49-F238E27FC236}">
                  <a16:creationId xmlns:a16="http://schemas.microsoft.com/office/drawing/2014/main" id="{F2D7D311-D0AC-2702-901E-B70AD721850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61531" y="1296356"/>
              <a:ext cx="1449361" cy="1443699"/>
              <a:chOff x="0" y="0"/>
              <a:chExt cx="6502400" cy="6477000"/>
            </a:xfrm>
            <a:blipFill dpi="0"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B52CEFB7-7B85-47C4-2675-FF804C8798C1}"/>
                  </a:ext>
                </a:extLst>
              </p:cNvPr>
              <p:cNvSpPr/>
              <p:nvPr/>
            </p:nvSpPr>
            <p:spPr>
              <a:xfrm>
                <a:off x="-23042" y="119185"/>
                <a:ext cx="6542159" cy="6244242"/>
              </a:xfrm>
              <a:custGeom>
                <a:avLst/>
                <a:gdLst/>
                <a:ahLst/>
                <a:cxnLst/>
                <a:rect l="l" t="t" r="r" b="b"/>
                <a:pathLst>
                  <a:path w="6542159" h="6244242">
                    <a:moveTo>
                      <a:pt x="3271080" y="4996"/>
                    </a:moveTo>
                    <a:cubicBezTo>
                      <a:pt x="2154117" y="0"/>
                      <a:pt x="1119857" y="593026"/>
                      <a:pt x="559929" y="1559521"/>
                    </a:cubicBezTo>
                    <a:cubicBezTo>
                      <a:pt x="0" y="2526015"/>
                      <a:pt x="0" y="3718228"/>
                      <a:pt x="559929" y="4684723"/>
                    </a:cubicBezTo>
                    <a:cubicBezTo>
                      <a:pt x="1119857" y="5651217"/>
                      <a:pt x="2154117" y="6244243"/>
                      <a:pt x="3271080" y="6239248"/>
                    </a:cubicBezTo>
                    <a:cubicBezTo>
                      <a:pt x="4388043" y="6244243"/>
                      <a:pt x="5422303" y="5651217"/>
                      <a:pt x="5982231" y="4684723"/>
                    </a:cubicBezTo>
                    <a:cubicBezTo>
                      <a:pt x="6542160" y="3718229"/>
                      <a:pt x="6542160" y="2526015"/>
                      <a:pt x="5982231" y="1559521"/>
                    </a:cubicBezTo>
                    <a:cubicBezTo>
                      <a:pt x="5422303" y="593027"/>
                      <a:pt x="4388043" y="1"/>
                      <a:pt x="3271080" y="4996"/>
                    </a:cubicBezTo>
                    <a:close/>
                  </a:path>
                </a:pathLst>
              </a:custGeom>
              <a:grpFill/>
              <a:ln w="28575">
                <a:solidFill>
                  <a:srgbClr val="7030A0"/>
                </a:solidFill>
              </a:ln>
            </p:spPr>
            <p:txBody>
              <a:bodyPr/>
              <a:lstStyle/>
              <a:p>
                <a:endParaRPr lang="en-AU" sz="1200" dirty="0"/>
              </a:p>
            </p:txBody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7CD7914D-78ED-64F7-D88C-5A7A03C0C907}"/>
                  </a:ext>
                </a:extLst>
              </p:cNvPr>
              <p:cNvSpPr/>
              <p:nvPr/>
            </p:nvSpPr>
            <p:spPr>
              <a:xfrm>
                <a:off x="73038" y="66269"/>
                <a:ext cx="6350000" cy="6349987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87">
                    <a:moveTo>
                      <a:pt x="3175000" y="6349987"/>
                    </a:moveTo>
                    <a:cubicBezTo>
                      <a:pt x="1424279" y="6349987"/>
                      <a:pt x="0" y="4925733"/>
                      <a:pt x="0" y="3175038"/>
                    </a:cubicBezTo>
                    <a:cubicBezTo>
                      <a:pt x="0" y="1424317"/>
                      <a:pt x="1424292" y="0"/>
                      <a:pt x="3175000" y="0"/>
                    </a:cubicBezTo>
                    <a:cubicBezTo>
                      <a:pt x="4925733" y="0"/>
                      <a:pt x="6350000" y="1424330"/>
                      <a:pt x="6350000" y="3175038"/>
                    </a:cubicBezTo>
                    <a:cubicBezTo>
                      <a:pt x="6350000" y="4925720"/>
                      <a:pt x="4925733" y="6349987"/>
                      <a:pt x="3175000" y="6349987"/>
                    </a:cubicBezTo>
                    <a:close/>
                    <a:moveTo>
                      <a:pt x="3175000" y="115760"/>
                    </a:moveTo>
                    <a:cubicBezTo>
                      <a:pt x="1488135" y="115760"/>
                      <a:pt x="115760" y="1488148"/>
                      <a:pt x="115760" y="3175038"/>
                    </a:cubicBezTo>
                    <a:cubicBezTo>
                      <a:pt x="115760" y="4861915"/>
                      <a:pt x="1488135" y="6234265"/>
                      <a:pt x="3175000" y="6234265"/>
                    </a:cubicBezTo>
                    <a:cubicBezTo>
                      <a:pt x="4861852" y="6234265"/>
                      <a:pt x="6234265" y="4861890"/>
                      <a:pt x="6234265" y="3175038"/>
                    </a:cubicBezTo>
                    <a:cubicBezTo>
                      <a:pt x="6234265" y="1488148"/>
                      <a:pt x="4861852" y="115760"/>
                      <a:pt x="3175000" y="115760"/>
                    </a:cubicBezTo>
                    <a:close/>
                  </a:path>
                </a:pathLst>
              </a:custGeom>
              <a:grpFill/>
              <a:ln w="28575">
                <a:solidFill>
                  <a:srgbClr val="7030A0"/>
                </a:solidFill>
              </a:ln>
            </p:spPr>
            <p:txBody>
              <a:bodyPr/>
              <a:lstStyle/>
              <a:p>
                <a:endParaRPr lang="en-GB" sz="1200"/>
              </a:p>
            </p:txBody>
          </p:sp>
        </p:grpSp>
        <p:grpSp>
          <p:nvGrpSpPr>
            <p:cNvPr id="35" name="Group 23">
              <a:extLst>
                <a:ext uri="{FF2B5EF4-FFF2-40B4-BE49-F238E27FC236}">
                  <a16:creationId xmlns:a16="http://schemas.microsoft.com/office/drawing/2014/main" id="{7C3864C0-962A-170A-F008-36DF5FD77C7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61531" y="3591056"/>
              <a:ext cx="1458223" cy="1415388"/>
              <a:chOff x="-23042" y="66269"/>
              <a:chExt cx="6542158" cy="6349987"/>
            </a:xfrm>
            <a:blipFill dpi="0"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36" name="Freeform 24">
                <a:extLst>
                  <a:ext uri="{FF2B5EF4-FFF2-40B4-BE49-F238E27FC236}">
                    <a16:creationId xmlns:a16="http://schemas.microsoft.com/office/drawing/2014/main" id="{B6690618-F7F5-4516-DD34-35AA36120A05}"/>
                  </a:ext>
                </a:extLst>
              </p:cNvPr>
              <p:cNvSpPr/>
              <p:nvPr/>
            </p:nvSpPr>
            <p:spPr>
              <a:xfrm>
                <a:off x="-23042" y="119185"/>
                <a:ext cx="6542158" cy="6244242"/>
              </a:xfrm>
              <a:custGeom>
                <a:avLst/>
                <a:gdLst/>
                <a:ahLst/>
                <a:cxnLst/>
                <a:rect l="l" t="t" r="r" b="b"/>
                <a:pathLst>
                  <a:path w="6542159" h="6244242">
                    <a:moveTo>
                      <a:pt x="3271080" y="4996"/>
                    </a:moveTo>
                    <a:cubicBezTo>
                      <a:pt x="2154117" y="0"/>
                      <a:pt x="1119857" y="593026"/>
                      <a:pt x="559929" y="1559521"/>
                    </a:cubicBezTo>
                    <a:cubicBezTo>
                      <a:pt x="0" y="2526015"/>
                      <a:pt x="0" y="3718228"/>
                      <a:pt x="559929" y="4684723"/>
                    </a:cubicBezTo>
                    <a:cubicBezTo>
                      <a:pt x="1119857" y="5651217"/>
                      <a:pt x="2154117" y="6244243"/>
                      <a:pt x="3271080" y="6239248"/>
                    </a:cubicBezTo>
                    <a:cubicBezTo>
                      <a:pt x="4388043" y="6244243"/>
                      <a:pt x="5422303" y="5651217"/>
                      <a:pt x="5982231" y="4684723"/>
                    </a:cubicBezTo>
                    <a:cubicBezTo>
                      <a:pt x="6542160" y="3718229"/>
                      <a:pt x="6542160" y="2526015"/>
                      <a:pt x="5982231" y="1559521"/>
                    </a:cubicBezTo>
                    <a:cubicBezTo>
                      <a:pt x="5422303" y="593027"/>
                      <a:pt x="4388043" y="1"/>
                      <a:pt x="3271080" y="4996"/>
                    </a:cubicBezTo>
                    <a:close/>
                  </a:path>
                </a:pathLst>
              </a:custGeom>
              <a:grpFill/>
              <a:ln w="28575">
                <a:solidFill>
                  <a:srgbClr val="7030A0"/>
                </a:solidFill>
              </a:ln>
            </p:spPr>
            <p:txBody>
              <a:bodyPr/>
              <a:lstStyle/>
              <a:p>
                <a:endParaRPr lang="en-GB" sz="1200"/>
              </a:p>
            </p:txBody>
          </p:sp>
          <p:sp>
            <p:nvSpPr>
              <p:cNvPr id="37" name="Freeform 25">
                <a:extLst>
                  <a:ext uri="{FF2B5EF4-FFF2-40B4-BE49-F238E27FC236}">
                    <a16:creationId xmlns:a16="http://schemas.microsoft.com/office/drawing/2014/main" id="{E8E437B7-F406-2039-5A67-452077E49557}"/>
                  </a:ext>
                </a:extLst>
              </p:cNvPr>
              <p:cNvSpPr/>
              <p:nvPr/>
            </p:nvSpPr>
            <p:spPr>
              <a:xfrm>
                <a:off x="73038" y="66269"/>
                <a:ext cx="6350000" cy="6349987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87">
                    <a:moveTo>
                      <a:pt x="3175000" y="6349987"/>
                    </a:moveTo>
                    <a:cubicBezTo>
                      <a:pt x="1424279" y="6349987"/>
                      <a:pt x="0" y="4925733"/>
                      <a:pt x="0" y="3175038"/>
                    </a:cubicBezTo>
                    <a:cubicBezTo>
                      <a:pt x="0" y="1424317"/>
                      <a:pt x="1424292" y="0"/>
                      <a:pt x="3175000" y="0"/>
                    </a:cubicBezTo>
                    <a:cubicBezTo>
                      <a:pt x="4925733" y="0"/>
                      <a:pt x="6350000" y="1424330"/>
                      <a:pt x="6350000" y="3175038"/>
                    </a:cubicBezTo>
                    <a:cubicBezTo>
                      <a:pt x="6350000" y="4925720"/>
                      <a:pt x="4925733" y="6349987"/>
                      <a:pt x="3175000" y="6349987"/>
                    </a:cubicBezTo>
                    <a:close/>
                    <a:moveTo>
                      <a:pt x="3175000" y="115760"/>
                    </a:moveTo>
                    <a:cubicBezTo>
                      <a:pt x="1488135" y="115760"/>
                      <a:pt x="115760" y="1488148"/>
                      <a:pt x="115760" y="3175038"/>
                    </a:cubicBezTo>
                    <a:cubicBezTo>
                      <a:pt x="115760" y="4861915"/>
                      <a:pt x="1488135" y="6234265"/>
                      <a:pt x="3175000" y="6234265"/>
                    </a:cubicBezTo>
                    <a:cubicBezTo>
                      <a:pt x="4861852" y="6234265"/>
                      <a:pt x="6234265" y="4861890"/>
                      <a:pt x="6234265" y="3175038"/>
                    </a:cubicBezTo>
                    <a:cubicBezTo>
                      <a:pt x="6234265" y="1488148"/>
                      <a:pt x="4861852" y="115760"/>
                      <a:pt x="3175000" y="115760"/>
                    </a:cubicBezTo>
                    <a:close/>
                  </a:path>
                </a:pathLst>
              </a:custGeom>
              <a:grpFill/>
              <a:ln w="28575">
                <a:solidFill>
                  <a:srgbClr val="7030A0"/>
                </a:solidFill>
              </a:ln>
            </p:spPr>
            <p:txBody>
              <a:bodyPr/>
              <a:lstStyle/>
              <a:p>
                <a:endParaRPr lang="en-GB" sz="1200"/>
              </a:p>
            </p:txBody>
          </p:sp>
        </p:grpSp>
      </p:grpSp>
      <p:sp>
        <p:nvSpPr>
          <p:cNvPr id="42" name="Title 41">
            <a:extLst>
              <a:ext uri="{FF2B5EF4-FFF2-40B4-BE49-F238E27FC236}">
                <a16:creationId xmlns:a16="http://schemas.microsoft.com/office/drawing/2014/main" id="{5C8C6FEE-31AD-7867-2AEB-912C4EDDF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Team 3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36170E4D-35F4-83B0-A5B8-7BD0F07E8F3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C716118E-2FF3-9658-80AC-23BB531028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Data Analytics Team</a:t>
            </a:r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9548C596-8CF0-BA00-CEDF-8796E82CC7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Data Visualisation Team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56355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3695"/>
    </mc:Choice>
    <mc:Fallback xmlns="">
      <p:transition advTm="73695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pPr rtl="0"/>
            <a:r>
              <a:rPr lang="en-GB"/>
              <a:t>Lorem ipsum dolor sit amet, consectetur adipiscing elit.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20</a:t>
            </a:fld>
            <a:endParaRPr lang="en-GB"/>
          </a:p>
        </p:txBody>
      </p:sp>
      <p:sp>
        <p:nvSpPr>
          <p:cNvPr id="8" name="Title 7" hidden="1">
            <a:extLst>
              <a:ext uri="{FF2B5EF4-FFF2-40B4-BE49-F238E27FC236}">
                <a16:creationId xmlns:a16="http://schemas.microsoft.com/office/drawing/2014/main" id="{D4D7552C-2487-44D3-B47B-039B6E9A6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Image SLide</a:t>
            </a:r>
          </a:p>
        </p:txBody>
      </p:sp>
      <p:pic>
        <p:nvPicPr>
          <p:cNvPr id="9" name="Picture Placeholder 8" descr="Running track with numbers">
            <a:extLst>
              <a:ext uri="{FF2B5EF4-FFF2-40B4-BE49-F238E27FC236}">
                <a16:creationId xmlns:a16="http://schemas.microsoft.com/office/drawing/2014/main" id="{0696A4C5-7918-4F00-8A44-96747CE8A9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299200" y="432818"/>
            <a:ext cx="5472113" cy="5757614"/>
          </a:xfrm>
        </p:spPr>
      </p:pic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GB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en-GB"/>
              <a:t>April Hansson</a:t>
            </a:r>
          </a:p>
        </p:txBody>
      </p:sp>
      <p:pic>
        <p:nvPicPr>
          <p:cNvPr id="10" name="Graphic 9" descr="Smart Phone" title="Icon - Presenter Phone Number">
            <a:extLst>
              <a:ext uri="{FF2B5EF4-FFF2-40B4-BE49-F238E27FC236}">
                <a16:creationId xmlns:a16="http://schemas.microsoft.com/office/drawing/2014/main" id="{A29DE31C-E099-4579-BB03-675E0A40C5F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83050" y="4130805"/>
            <a:ext cx="218900" cy="2189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en-GB"/>
              <a:t>+44 1239 876 554</a:t>
            </a:r>
          </a:p>
        </p:txBody>
      </p:sp>
      <p:pic>
        <p:nvPicPr>
          <p:cNvPr id="9" name="Graphic 8" descr="Envelope" title="Icon Presenter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83050" y="4536623"/>
            <a:ext cx="218900" cy="2189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pPr rtl="0"/>
            <a:r>
              <a:rPr lang="en-GB"/>
              <a:t>april@woodgrovebank.com</a:t>
            </a:r>
          </a:p>
        </p:txBody>
      </p:sp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66191" y="4904341"/>
            <a:ext cx="244786" cy="244786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382DE25-E72C-473B-AB0F-13DF377E6A8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pPr rtl="0"/>
            <a:r>
              <a:rPr lang="en-GB"/>
              <a:t>www.woodgrovebank.com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GB" sz="1600" b="1" spc="-10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GB" sz="1600" b="1" spc="-10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GB" sz="1600" b="1" spc="-10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Customise this Template</a:t>
            </a:r>
          </a:p>
        </p:txBody>
      </p:sp>
      <p:sp>
        <p:nvSpPr>
          <p:cNvPr id="8" name="TextBox 7">
            <a:hlinkClick r:id="rId3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490538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GB" sz="6000" u="sng">
                <a:solidFill>
                  <a:srgbClr val="0070C0"/>
                </a:solidFill>
              </a:rPr>
              <a:t>Template editing instructions and feedback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AAFBD6A-CACA-4C51-A7BE-2C945E32083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GB"/>
              <a:t>Section Divider Option 1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/>
              <a:t>Lorem ipsum dolor sit amet, consectetur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6"/>
          <p:cNvGrpSpPr>
            <a:grpSpLocks noChangeAspect="1"/>
          </p:cNvGrpSpPr>
          <p:nvPr/>
        </p:nvGrpSpPr>
        <p:grpSpPr>
          <a:xfrm>
            <a:off x="7823201" y="1397957"/>
            <a:ext cx="1390091" cy="1390091"/>
            <a:chOff x="0" y="0"/>
            <a:chExt cx="6350000" cy="6350000"/>
          </a:xfrm>
          <a:solidFill>
            <a:schemeClr val="bg2">
              <a:lumMod val="65000"/>
            </a:schemeClr>
          </a:solidFill>
        </p:grpSpPr>
        <p:sp>
          <p:nvSpPr>
            <p:cNvPr id="27" name="Freeform 2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AU" sz="1200" dirty="0"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337816" y="270769"/>
            <a:ext cx="6626562" cy="6316462"/>
            <a:chOff x="0" y="0"/>
            <a:chExt cx="13253124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3416020" y="0"/>
              <a:ext cx="3005065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3416020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6832040" y="0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6832040" y="9838214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0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3279405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6558809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9838214"/>
              <a:ext cx="3005065" cy="2794710"/>
            </a:xfrm>
            <a:prstGeom prst="rect">
              <a:avLst/>
            </a:prstGeom>
          </p:spPr>
        </p:pic>
      </p:grpSp>
      <p:sp>
        <p:nvSpPr>
          <p:cNvPr id="15" name="AutoShape 15"/>
          <p:cNvSpPr/>
          <p:nvPr/>
        </p:nvSpPr>
        <p:spPr>
          <a:xfrm>
            <a:off x="1407164" y="1240237"/>
            <a:ext cx="4500543" cy="4423963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GB" sz="1200"/>
          </a:p>
        </p:txBody>
      </p: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7586262" y="1322922"/>
            <a:ext cx="1458223" cy="1415388"/>
            <a:chOff x="-23043" y="66268"/>
            <a:chExt cx="6542159" cy="6349986"/>
          </a:xfr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19" name="Freeform 19"/>
            <p:cNvSpPr/>
            <p:nvPr/>
          </p:nvSpPr>
          <p:spPr>
            <a:xfrm>
              <a:off x="-23043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grpFill/>
            <a:ln w="28575">
              <a:solidFill>
                <a:srgbClr val="7030A0"/>
              </a:solidFill>
            </a:ln>
          </p:spPr>
          <p:txBody>
            <a:bodyPr/>
            <a:lstStyle/>
            <a:p>
              <a:endParaRPr lang="en-AU" sz="1200" dirty="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73038" y="66268"/>
              <a:ext cx="6350002" cy="6349986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grpFill/>
            <a:ln w="28575">
              <a:solidFill>
                <a:srgbClr val="7030A0"/>
              </a:solidFill>
            </a:ln>
          </p:spPr>
          <p:txBody>
            <a:bodyPr/>
            <a:lstStyle/>
            <a:p>
              <a:endParaRPr lang="en-GB" sz="1200"/>
            </a:p>
          </p:txBody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7823201" y="3751738"/>
            <a:ext cx="1390091" cy="1390091"/>
            <a:chOff x="0" y="0"/>
            <a:chExt cx="6350000" cy="6350000"/>
          </a:xfrm>
          <a:solidFill>
            <a:schemeClr val="bg2">
              <a:lumMod val="65000"/>
            </a:schemeClr>
          </a:solidFill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AU" sz="1200" dirty="0"/>
            </a:p>
          </p:txBody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7586262" y="3625573"/>
            <a:ext cx="1458223" cy="1415388"/>
            <a:chOff x="-23042" y="66269"/>
            <a:chExt cx="6542158" cy="6349987"/>
          </a:xfr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24" name="Freeform 24"/>
            <p:cNvSpPr/>
            <p:nvPr/>
          </p:nvSpPr>
          <p:spPr>
            <a:xfrm>
              <a:off x="-23042" y="119185"/>
              <a:ext cx="6542158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grpFill/>
            <a:ln w="28575">
              <a:solidFill>
                <a:srgbClr val="7030A0"/>
              </a:solidFill>
            </a:ln>
          </p:spPr>
          <p:txBody>
            <a:bodyPr/>
            <a:lstStyle/>
            <a:p>
              <a:endParaRPr lang="en-GB" sz="1200"/>
            </a:p>
          </p:txBody>
        </p:sp>
        <p:sp>
          <p:nvSpPr>
            <p:cNvPr id="25" name="Freeform 25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grpFill/>
            <a:ln w="28575">
              <a:solidFill>
                <a:srgbClr val="7030A0"/>
              </a:solidFill>
            </a:ln>
          </p:spPr>
          <p:txBody>
            <a:bodyPr/>
            <a:lstStyle/>
            <a:p>
              <a:endParaRPr lang="en-GB" sz="1200"/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1780339" y="2221200"/>
            <a:ext cx="3741515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sz="5334" spc="-53" dirty="0">
                <a:solidFill>
                  <a:srgbClr val="000000"/>
                </a:solidFill>
                <a:latin typeface="Graphik Regular" panose="020B0503030202060203" pitchFamily="34" charset="0"/>
              </a:rPr>
              <a:t>Data Analytics Team</a:t>
            </a: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5EDC0190-11E3-41EB-8EFE-A4135C0C08AE}"/>
              </a:ext>
            </a:extLst>
          </p:cNvPr>
          <p:cNvSpPr txBox="1"/>
          <p:nvPr/>
        </p:nvSpPr>
        <p:spPr>
          <a:xfrm>
            <a:off x="9506857" y="1322922"/>
            <a:ext cx="2389398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Aptos" panose="020B0004020202020204" pitchFamily="34" charset="0"/>
              </a:rPr>
              <a:t>AASHIK BHARATH EGNYA VARAHAN</a:t>
            </a:r>
            <a:br>
              <a:rPr lang="en-US" b="1" dirty="0">
                <a:latin typeface="Aptos" panose="020B0004020202020204" pitchFamily="34" charset="0"/>
              </a:rPr>
            </a:br>
            <a:r>
              <a:rPr lang="en-US" b="1" dirty="0">
                <a:latin typeface="Aptos" panose="020B0004020202020204" pitchFamily="34" charset="0"/>
              </a:rPr>
              <a:t>-</a:t>
            </a:r>
            <a:br>
              <a:rPr lang="en-US" sz="1600" b="1" dirty="0">
                <a:latin typeface="Aptos" panose="020B0004020202020204" pitchFamily="34" charset="0"/>
              </a:rPr>
            </a:br>
            <a:r>
              <a:rPr lang="en-US" sz="1600" b="1" dirty="0">
                <a:latin typeface="Aptos" panose="020B0004020202020204" pitchFamily="34" charset="0"/>
              </a:rPr>
              <a:t>Data Eng, </a:t>
            </a:r>
            <a:r>
              <a:rPr lang="en-US" sz="1600" b="1" dirty="0" err="1">
                <a:latin typeface="Aptos" panose="020B0004020202020204" pitchFamily="34" charset="0"/>
              </a:rPr>
              <a:t>Mgmt</a:t>
            </a:r>
            <a:r>
              <a:rPr lang="en-US" sz="1600" b="1" dirty="0">
                <a:latin typeface="Aptos" panose="020B0004020202020204" pitchFamily="34" charset="0"/>
              </a:rPr>
              <a:t> &amp; Governance Sr Analyst</a:t>
            </a:r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EE8491CD-87DC-4668-9B13-15657995981C}"/>
              </a:ext>
            </a:extLst>
          </p:cNvPr>
          <p:cNvSpPr txBox="1"/>
          <p:nvPr/>
        </p:nvSpPr>
        <p:spPr>
          <a:xfrm>
            <a:off x="9506857" y="3763590"/>
            <a:ext cx="2157938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Aptos" panose="020B0004020202020204" pitchFamily="34" charset="0"/>
              </a:rPr>
              <a:t>AMIT VADHEL</a:t>
            </a:r>
            <a:br>
              <a:rPr lang="en-US" b="1" dirty="0">
                <a:latin typeface="Aptos" panose="020B0004020202020204" pitchFamily="34" charset="0"/>
              </a:rPr>
            </a:br>
            <a:r>
              <a:rPr lang="en-US" b="1" dirty="0">
                <a:latin typeface="Aptos" panose="020B0004020202020204" pitchFamily="34" charset="0"/>
              </a:rPr>
              <a:t>-</a:t>
            </a:r>
          </a:p>
          <a:p>
            <a:r>
              <a:rPr lang="en-US" sz="1600" b="1" dirty="0">
                <a:latin typeface="Aptos" panose="020B0004020202020204" pitchFamily="34" charset="0"/>
              </a:rPr>
              <a:t>Data Architecture Manager</a:t>
            </a:r>
            <a:endParaRPr lang="en-IN" sz="1600" b="1" dirty="0">
              <a:latin typeface="Aptos" panose="020B00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3695"/>
    </mc:Choice>
    <mc:Fallback xmlns="">
      <p:transition advTm="73695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37816" y="270769"/>
            <a:ext cx="6626562" cy="6316462"/>
            <a:chOff x="0" y="0"/>
            <a:chExt cx="13253124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3416020" y="0"/>
              <a:ext cx="3005065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3416020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6832040" y="0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6832040" y="9838214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0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3279405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6558809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9838214"/>
              <a:ext cx="3005065" cy="2794710"/>
            </a:xfrm>
            <a:prstGeom prst="rect">
              <a:avLst/>
            </a:prstGeom>
          </p:spPr>
        </p:pic>
      </p:grpSp>
      <p:sp>
        <p:nvSpPr>
          <p:cNvPr id="15" name="AutoShape 15"/>
          <p:cNvSpPr/>
          <p:nvPr/>
        </p:nvSpPr>
        <p:spPr>
          <a:xfrm>
            <a:off x="1407164" y="1240237"/>
            <a:ext cx="4500543" cy="4423963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GB" sz="1200"/>
          </a:p>
        </p:txBody>
      </p:sp>
      <p:sp>
        <p:nvSpPr>
          <p:cNvPr id="31" name="TextBox 31"/>
          <p:cNvSpPr txBox="1"/>
          <p:nvPr/>
        </p:nvSpPr>
        <p:spPr>
          <a:xfrm>
            <a:off x="1780339" y="2221200"/>
            <a:ext cx="3741515" cy="164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sz="5334" spc="-53" dirty="0">
                <a:solidFill>
                  <a:srgbClr val="000000"/>
                </a:solidFill>
                <a:latin typeface="Graphik Regular" panose="020B0503030202060203" pitchFamily="34" charset="0"/>
              </a:rPr>
              <a:t>Data Viz Team</a:t>
            </a: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78443E7B-B1E1-28A2-112E-77A2D1419F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25392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Packaged App Development Analyst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25242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C4FEE606-566D-F53B-8F24-72C3B3C75777}"/>
              </a:ext>
            </a:extLst>
          </p:cNvPr>
          <p:cNvGrpSpPr/>
          <p:nvPr/>
        </p:nvGrpSpPr>
        <p:grpSpPr>
          <a:xfrm>
            <a:off x="7561531" y="1296356"/>
            <a:ext cx="4144953" cy="3779953"/>
            <a:chOff x="7561531" y="1296356"/>
            <a:chExt cx="4144953" cy="3779953"/>
          </a:xfrm>
        </p:grpSpPr>
        <p:grpSp>
          <p:nvGrpSpPr>
            <p:cNvPr id="63" name="Group 26">
              <a:extLst>
                <a:ext uri="{FF2B5EF4-FFF2-40B4-BE49-F238E27FC236}">
                  <a16:creationId xmlns:a16="http://schemas.microsoft.com/office/drawing/2014/main" id="{CF9F370B-CE97-1F6E-1A20-86461827C33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805950" y="1397957"/>
              <a:ext cx="1390091" cy="1390091"/>
              <a:chOff x="0" y="0"/>
              <a:chExt cx="6350000" cy="6350000"/>
            </a:xfrm>
            <a:solidFill>
              <a:schemeClr val="bg2">
                <a:lumMod val="65000"/>
              </a:schemeClr>
            </a:solidFill>
          </p:grpSpPr>
          <p:sp>
            <p:nvSpPr>
              <p:cNvPr id="1024" name="Freeform 27">
                <a:extLst>
                  <a:ext uri="{FF2B5EF4-FFF2-40B4-BE49-F238E27FC236}">
                    <a16:creationId xmlns:a16="http://schemas.microsoft.com/office/drawing/2014/main" id="{E88843E9-283E-8B7B-DDD5-572518F84E0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grpFill/>
            </p:spPr>
            <p:txBody>
              <a:bodyPr/>
              <a:lstStyle/>
              <a:p>
                <a:endParaRPr lang="en-AU" sz="1200" dirty="0"/>
              </a:p>
            </p:txBody>
          </p:sp>
        </p:grpSp>
        <p:grpSp>
          <p:nvGrpSpPr>
            <p:cNvPr id="1030" name="Group 21">
              <a:extLst>
                <a:ext uri="{FF2B5EF4-FFF2-40B4-BE49-F238E27FC236}">
                  <a16:creationId xmlns:a16="http://schemas.microsoft.com/office/drawing/2014/main" id="{7EC5D7D8-BC8C-501E-C628-ED59843CAD7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805950" y="3686218"/>
              <a:ext cx="1390091" cy="1390091"/>
              <a:chOff x="0" y="0"/>
              <a:chExt cx="6350000" cy="6350000"/>
            </a:xfrm>
            <a:solidFill>
              <a:schemeClr val="bg2">
                <a:lumMod val="65000"/>
              </a:schemeClr>
            </a:solidFill>
          </p:grpSpPr>
          <p:sp>
            <p:nvSpPr>
              <p:cNvPr id="1031" name="Freeform 22">
                <a:extLst>
                  <a:ext uri="{FF2B5EF4-FFF2-40B4-BE49-F238E27FC236}">
                    <a16:creationId xmlns:a16="http://schemas.microsoft.com/office/drawing/2014/main" id="{D28563F0-1AD2-D157-FC0E-BBCEB9FECF2D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grpFill/>
            </p:spPr>
            <p:txBody>
              <a:bodyPr/>
              <a:lstStyle/>
              <a:p>
                <a:endParaRPr lang="en-AU" sz="1200" dirty="0"/>
              </a:p>
            </p:txBody>
          </p:sp>
        </p:grpSp>
        <p:sp>
          <p:nvSpPr>
            <p:cNvPr id="1035" name="TextBox 1034">
              <a:extLst>
                <a:ext uri="{FF2B5EF4-FFF2-40B4-BE49-F238E27FC236}">
                  <a16:creationId xmlns:a16="http://schemas.microsoft.com/office/drawing/2014/main" id="{9907B786-7295-A1E4-6FD4-E5E860A7FAE2}"/>
                </a:ext>
              </a:extLst>
            </p:cNvPr>
            <p:cNvSpPr txBox="1"/>
            <p:nvPr/>
          </p:nvSpPr>
          <p:spPr>
            <a:xfrm>
              <a:off x="9491931" y="1461860"/>
              <a:ext cx="2214553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accent4">
                      <a:lumMod val="75000"/>
                    </a:schemeClr>
                  </a:solidFill>
                  <a:latin typeface="Aptos" panose="020B0004020202020204" pitchFamily="34" charset="0"/>
                </a:rPr>
                <a:t>DAISY CALDER</a:t>
              </a:r>
              <a:br>
                <a:rPr lang="en-US" b="1" dirty="0">
                  <a:latin typeface="Aptos" panose="020B0004020202020204" pitchFamily="34" charset="0"/>
                </a:rPr>
              </a:br>
              <a:r>
                <a:rPr lang="en-US" sz="1600" b="1" dirty="0">
                  <a:latin typeface="Aptos" panose="020B0004020202020204" pitchFamily="34" charset="0"/>
                </a:rPr>
                <a:t>-</a:t>
              </a:r>
            </a:p>
            <a:p>
              <a:r>
                <a:rPr lang="en-US" sz="1600" b="1" dirty="0">
                  <a:latin typeface="Aptos" panose="020B0004020202020204" pitchFamily="34" charset="0"/>
                </a:rPr>
                <a:t>Business Architecture Analyst</a:t>
              </a:r>
              <a:endParaRPr lang="en-IN" sz="1600" b="1" dirty="0">
                <a:latin typeface="Aptos" panose="020B0004020202020204" pitchFamily="34" charset="0"/>
              </a:endParaRPr>
            </a:p>
          </p:txBody>
        </p:sp>
        <p:sp>
          <p:nvSpPr>
            <p:cNvPr id="1036" name="TextBox 1035">
              <a:extLst>
                <a:ext uri="{FF2B5EF4-FFF2-40B4-BE49-F238E27FC236}">
                  <a16:creationId xmlns:a16="http://schemas.microsoft.com/office/drawing/2014/main" id="{AD4AD6FD-3A7E-5E7A-D0C7-3A817714712D}"/>
                </a:ext>
              </a:extLst>
            </p:cNvPr>
            <p:cNvSpPr txBox="1"/>
            <p:nvPr/>
          </p:nvSpPr>
          <p:spPr>
            <a:xfrm>
              <a:off x="9491931" y="3781167"/>
              <a:ext cx="2214553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accent4">
                      <a:lumMod val="75000"/>
                    </a:schemeClr>
                  </a:solidFill>
                  <a:latin typeface="Aptos" panose="020B0004020202020204" pitchFamily="34" charset="0"/>
                </a:rPr>
                <a:t>JOZEENE BAILEY</a:t>
              </a:r>
              <a:br>
                <a:rPr lang="en-US" sz="1600" b="1" dirty="0">
                  <a:latin typeface="Aptos" panose="020B0004020202020204" pitchFamily="34" charset="0"/>
                </a:rPr>
              </a:br>
              <a:r>
                <a:rPr lang="en-US" sz="1600" b="1" dirty="0">
                  <a:latin typeface="Aptos" panose="020B0004020202020204" pitchFamily="34" charset="0"/>
                </a:rPr>
                <a:t>-</a:t>
              </a:r>
            </a:p>
            <a:p>
              <a:r>
                <a:rPr lang="en-US" sz="1600" b="1" dirty="0">
                  <a:latin typeface="Aptos" panose="020B0004020202020204" pitchFamily="34" charset="0"/>
                </a:rPr>
                <a:t>Package App Development Analyst</a:t>
              </a:r>
              <a:endParaRPr lang="en-IN" sz="1600" b="1" dirty="0">
                <a:latin typeface="Aptos" panose="020B0004020202020204" pitchFamily="34" charset="0"/>
              </a:endParaRPr>
            </a:p>
          </p:txBody>
        </p:sp>
        <p:grpSp>
          <p:nvGrpSpPr>
            <p:cNvPr id="1037" name="Group 18">
              <a:extLst>
                <a:ext uri="{FF2B5EF4-FFF2-40B4-BE49-F238E27FC236}">
                  <a16:creationId xmlns:a16="http://schemas.microsoft.com/office/drawing/2014/main" id="{322EC297-C634-A43B-6662-630336BFA69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61531" y="1296356"/>
              <a:ext cx="1449361" cy="1443699"/>
              <a:chOff x="0" y="0"/>
              <a:chExt cx="6502400" cy="6477000"/>
            </a:xfrm>
            <a:blipFill dpi="0"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1038" name="Freeform 19">
                <a:extLst>
                  <a:ext uri="{FF2B5EF4-FFF2-40B4-BE49-F238E27FC236}">
                    <a16:creationId xmlns:a16="http://schemas.microsoft.com/office/drawing/2014/main" id="{13C71063-3863-45A9-9C81-770995962248}"/>
                  </a:ext>
                </a:extLst>
              </p:cNvPr>
              <p:cNvSpPr/>
              <p:nvPr/>
            </p:nvSpPr>
            <p:spPr>
              <a:xfrm>
                <a:off x="-23042" y="119185"/>
                <a:ext cx="6542159" cy="6244242"/>
              </a:xfrm>
              <a:custGeom>
                <a:avLst/>
                <a:gdLst/>
                <a:ahLst/>
                <a:cxnLst/>
                <a:rect l="l" t="t" r="r" b="b"/>
                <a:pathLst>
                  <a:path w="6542159" h="6244242">
                    <a:moveTo>
                      <a:pt x="3271080" y="4996"/>
                    </a:moveTo>
                    <a:cubicBezTo>
                      <a:pt x="2154117" y="0"/>
                      <a:pt x="1119857" y="593026"/>
                      <a:pt x="559929" y="1559521"/>
                    </a:cubicBezTo>
                    <a:cubicBezTo>
                      <a:pt x="0" y="2526015"/>
                      <a:pt x="0" y="3718228"/>
                      <a:pt x="559929" y="4684723"/>
                    </a:cubicBezTo>
                    <a:cubicBezTo>
                      <a:pt x="1119857" y="5651217"/>
                      <a:pt x="2154117" y="6244243"/>
                      <a:pt x="3271080" y="6239248"/>
                    </a:cubicBezTo>
                    <a:cubicBezTo>
                      <a:pt x="4388043" y="6244243"/>
                      <a:pt x="5422303" y="5651217"/>
                      <a:pt x="5982231" y="4684723"/>
                    </a:cubicBezTo>
                    <a:cubicBezTo>
                      <a:pt x="6542160" y="3718229"/>
                      <a:pt x="6542160" y="2526015"/>
                      <a:pt x="5982231" y="1559521"/>
                    </a:cubicBezTo>
                    <a:cubicBezTo>
                      <a:pt x="5422303" y="593027"/>
                      <a:pt x="4388043" y="1"/>
                      <a:pt x="3271080" y="4996"/>
                    </a:cubicBezTo>
                    <a:close/>
                  </a:path>
                </a:pathLst>
              </a:custGeom>
              <a:grpFill/>
              <a:ln w="28575">
                <a:solidFill>
                  <a:srgbClr val="7030A0"/>
                </a:solidFill>
              </a:ln>
            </p:spPr>
            <p:txBody>
              <a:bodyPr/>
              <a:lstStyle/>
              <a:p>
                <a:endParaRPr lang="en-AU" sz="1200" dirty="0"/>
              </a:p>
            </p:txBody>
          </p:sp>
          <p:sp>
            <p:nvSpPr>
              <p:cNvPr id="1039" name="Freeform 20">
                <a:extLst>
                  <a:ext uri="{FF2B5EF4-FFF2-40B4-BE49-F238E27FC236}">
                    <a16:creationId xmlns:a16="http://schemas.microsoft.com/office/drawing/2014/main" id="{405340BE-8C99-A81E-CFCF-77F426C6E26D}"/>
                  </a:ext>
                </a:extLst>
              </p:cNvPr>
              <p:cNvSpPr/>
              <p:nvPr/>
            </p:nvSpPr>
            <p:spPr>
              <a:xfrm>
                <a:off x="73038" y="66269"/>
                <a:ext cx="6350000" cy="6349987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87">
                    <a:moveTo>
                      <a:pt x="3175000" y="6349987"/>
                    </a:moveTo>
                    <a:cubicBezTo>
                      <a:pt x="1424279" y="6349987"/>
                      <a:pt x="0" y="4925733"/>
                      <a:pt x="0" y="3175038"/>
                    </a:cubicBezTo>
                    <a:cubicBezTo>
                      <a:pt x="0" y="1424317"/>
                      <a:pt x="1424292" y="0"/>
                      <a:pt x="3175000" y="0"/>
                    </a:cubicBezTo>
                    <a:cubicBezTo>
                      <a:pt x="4925733" y="0"/>
                      <a:pt x="6350000" y="1424330"/>
                      <a:pt x="6350000" y="3175038"/>
                    </a:cubicBezTo>
                    <a:cubicBezTo>
                      <a:pt x="6350000" y="4925720"/>
                      <a:pt x="4925733" y="6349987"/>
                      <a:pt x="3175000" y="6349987"/>
                    </a:cubicBezTo>
                    <a:close/>
                    <a:moveTo>
                      <a:pt x="3175000" y="115760"/>
                    </a:moveTo>
                    <a:cubicBezTo>
                      <a:pt x="1488135" y="115760"/>
                      <a:pt x="115760" y="1488148"/>
                      <a:pt x="115760" y="3175038"/>
                    </a:cubicBezTo>
                    <a:cubicBezTo>
                      <a:pt x="115760" y="4861915"/>
                      <a:pt x="1488135" y="6234265"/>
                      <a:pt x="3175000" y="6234265"/>
                    </a:cubicBezTo>
                    <a:cubicBezTo>
                      <a:pt x="4861852" y="6234265"/>
                      <a:pt x="6234265" y="4861890"/>
                      <a:pt x="6234265" y="3175038"/>
                    </a:cubicBezTo>
                    <a:cubicBezTo>
                      <a:pt x="6234265" y="1488148"/>
                      <a:pt x="4861852" y="115760"/>
                      <a:pt x="3175000" y="115760"/>
                    </a:cubicBezTo>
                    <a:close/>
                  </a:path>
                </a:pathLst>
              </a:custGeom>
              <a:grpFill/>
              <a:ln w="28575">
                <a:solidFill>
                  <a:srgbClr val="7030A0"/>
                </a:solidFill>
              </a:ln>
            </p:spPr>
            <p:txBody>
              <a:bodyPr/>
              <a:lstStyle/>
              <a:p>
                <a:endParaRPr lang="en-GB" sz="1200"/>
              </a:p>
            </p:txBody>
          </p:sp>
        </p:grpSp>
        <p:grpSp>
          <p:nvGrpSpPr>
            <p:cNvPr id="1040" name="Group 23">
              <a:extLst>
                <a:ext uri="{FF2B5EF4-FFF2-40B4-BE49-F238E27FC236}">
                  <a16:creationId xmlns:a16="http://schemas.microsoft.com/office/drawing/2014/main" id="{D8F1B622-90A4-10F3-EF0C-FAA94780B07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61531" y="3591056"/>
              <a:ext cx="1458223" cy="1415388"/>
              <a:chOff x="-23042" y="66269"/>
              <a:chExt cx="6542158" cy="6349987"/>
            </a:xfrm>
            <a:blipFill dpi="0"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1041" name="Freeform 24">
                <a:extLst>
                  <a:ext uri="{FF2B5EF4-FFF2-40B4-BE49-F238E27FC236}">
                    <a16:creationId xmlns:a16="http://schemas.microsoft.com/office/drawing/2014/main" id="{2AC94609-5D02-BA1F-C151-090F6CE9C61F}"/>
                  </a:ext>
                </a:extLst>
              </p:cNvPr>
              <p:cNvSpPr/>
              <p:nvPr/>
            </p:nvSpPr>
            <p:spPr>
              <a:xfrm>
                <a:off x="-23042" y="119185"/>
                <a:ext cx="6542158" cy="6244242"/>
              </a:xfrm>
              <a:custGeom>
                <a:avLst/>
                <a:gdLst/>
                <a:ahLst/>
                <a:cxnLst/>
                <a:rect l="l" t="t" r="r" b="b"/>
                <a:pathLst>
                  <a:path w="6542159" h="6244242">
                    <a:moveTo>
                      <a:pt x="3271080" y="4996"/>
                    </a:moveTo>
                    <a:cubicBezTo>
                      <a:pt x="2154117" y="0"/>
                      <a:pt x="1119857" y="593026"/>
                      <a:pt x="559929" y="1559521"/>
                    </a:cubicBezTo>
                    <a:cubicBezTo>
                      <a:pt x="0" y="2526015"/>
                      <a:pt x="0" y="3718228"/>
                      <a:pt x="559929" y="4684723"/>
                    </a:cubicBezTo>
                    <a:cubicBezTo>
                      <a:pt x="1119857" y="5651217"/>
                      <a:pt x="2154117" y="6244243"/>
                      <a:pt x="3271080" y="6239248"/>
                    </a:cubicBezTo>
                    <a:cubicBezTo>
                      <a:pt x="4388043" y="6244243"/>
                      <a:pt x="5422303" y="5651217"/>
                      <a:pt x="5982231" y="4684723"/>
                    </a:cubicBezTo>
                    <a:cubicBezTo>
                      <a:pt x="6542160" y="3718229"/>
                      <a:pt x="6542160" y="2526015"/>
                      <a:pt x="5982231" y="1559521"/>
                    </a:cubicBezTo>
                    <a:cubicBezTo>
                      <a:pt x="5422303" y="593027"/>
                      <a:pt x="4388043" y="1"/>
                      <a:pt x="3271080" y="4996"/>
                    </a:cubicBezTo>
                    <a:close/>
                  </a:path>
                </a:pathLst>
              </a:custGeom>
              <a:grpFill/>
              <a:ln w="28575">
                <a:solidFill>
                  <a:srgbClr val="7030A0"/>
                </a:solidFill>
              </a:ln>
            </p:spPr>
            <p:txBody>
              <a:bodyPr/>
              <a:lstStyle/>
              <a:p>
                <a:endParaRPr lang="en-GB" sz="1200"/>
              </a:p>
            </p:txBody>
          </p:sp>
          <p:sp>
            <p:nvSpPr>
              <p:cNvPr id="1042" name="Freeform 25">
                <a:extLst>
                  <a:ext uri="{FF2B5EF4-FFF2-40B4-BE49-F238E27FC236}">
                    <a16:creationId xmlns:a16="http://schemas.microsoft.com/office/drawing/2014/main" id="{7D78874C-5AEB-4F6B-B10F-4E80412F3A10}"/>
                  </a:ext>
                </a:extLst>
              </p:cNvPr>
              <p:cNvSpPr/>
              <p:nvPr/>
            </p:nvSpPr>
            <p:spPr>
              <a:xfrm>
                <a:off x="73038" y="66269"/>
                <a:ext cx="6350000" cy="6349987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87">
                    <a:moveTo>
                      <a:pt x="3175000" y="6349987"/>
                    </a:moveTo>
                    <a:cubicBezTo>
                      <a:pt x="1424279" y="6349987"/>
                      <a:pt x="0" y="4925733"/>
                      <a:pt x="0" y="3175038"/>
                    </a:cubicBezTo>
                    <a:cubicBezTo>
                      <a:pt x="0" y="1424317"/>
                      <a:pt x="1424292" y="0"/>
                      <a:pt x="3175000" y="0"/>
                    </a:cubicBezTo>
                    <a:cubicBezTo>
                      <a:pt x="4925733" y="0"/>
                      <a:pt x="6350000" y="1424330"/>
                      <a:pt x="6350000" y="3175038"/>
                    </a:cubicBezTo>
                    <a:cubicBezTo>
                      <a:pt x="6350000" y="4925720"/>
                      <a:pt x="4925733" y="6349987"/>
                      <a:pt x="3175000" y="6349987"/>
                    </a:cubicBezTo>
                    <a:close/>
                    <a:moveTo>
                      <a:pt x="3175000" y="115760"/>
                    </a:moveTo>
                    <a:cubicBezTo>
                      <a:pt x="1488135" y="115760"/>
                      <a:pt x="115760" y="1488148"/>
                      <a:pt x="115760" y="3175038"/>
                    </a:cubicBezTo>
                    <a:cubicBezTo>
                      <a:pt x="115760" y="4861915"/>
                      <a:pt x="1488135" y="6234265"/>
                      <a:pt x="3175000" y="6234265"/>
                    </a:cubicBezTo>
                    <a:cubicBezTo>
                      <a:pt x="4861852" y="6234265"/>
                      <a:pt x="6234265" y="4861890"/>
                      <a:pt x="6234265" y="3175038"/>
                    </a:cubicBezTo>
                    <a:cubicBezTo>
                      <a:pt x="6234265" y="1488148"/>
                      <a:pt x="4861852" y="115760"/>
                      <a:pt x="3175000" y="115760"/>
                    </a:cubicBezTo>
                    <a:close/>
                  </a:path>
                </a:pathLst>
              </a:custGeom>
              <a:grpFill/>
              <a:ln w="28575">
                <a:solidFill>
                  <a:srgbClr val="7030A0"/>
                </a:solidFill>
              </a:ln>
            </p:spPr>
            <p:txBody>
              <a:bodyPr/>
              <a:lstStyle/>
              <a:p>
                <a:endParaRPr lang="en-GB" sz="1200"/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2990032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3695"/>
    </mc:Choice>
    <mc:Fallback xmlns="">
      <p:transition advTm="73695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5" r="5"/>
          <a:stretch/>
        </p:blipFill>
        <p:spPr>
          <a:xfrm>
            <a:off x="95153" y="65327"/>
            <a:ext cx="9911201" cy="6727346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 rtlCol="0"/>
          <a:lstStyle/>
          <a:p>
            <a:pPr rtl="0"/>
            <a:r>
              <a:rPr lang="en-GB" dirty="0"/>
              <a:t>Aim &amp; METHODOLOGY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6A1D6-0795-6158-E0B0-6825928DB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3C597E-3B71-AC35-0561-5F5082BD08D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n-GB" noProof="0" smtClean="0"/>
              <a:pPr rtl="0"/>
              <a:t>4</a:t>
            </a:fld>
            <a:endParaRPr lang="en-GB" noProof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D52C1E-FA1A-593C-6663-950B93ED4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800" dirty="0">
                <a:latin typeface="Aptos Display" panose="020B0004020202020204" pitchFamily="34" charset="0"/>
              </a:rPr>
              <a:t>Summarise methodology</a:t>
            </a:r>
          </a:p>
          <a:p>
            <a:r>
              <a:rPr lang="en-GB" sz="2800" dirty="0">
                <a:latin typeface="Aptos Display" panose="020B0004020202020204" pitchFamily="34" charset="0"/>
              </a:rPr>
              <a:t>Generate insights into the impact of demographic, biological and lifestyle factors on the diagnosis of diabetes.</a:t>
            </a:r>
          </a:p>
          <a:p>
            <a:r>
              <a:rPr lang="en-GB" sz="2800" dirty="0">
                <a:latin typeface="Aptos Display" panose="020B0004020202020204" pitchFamily="34" charset="0"/>
              </a:rPr>
              <a:t>Make recommendations in the context of relevant data analysis and research.</a:t>
            </a:r>
          </a:p>
        </p:txBody>
      </p:sp>
    </p:spTree>
    <p:extLst>
      <p:ext uri="{BB962C8B-B14F-4D97-AF65-F5344CB8AC3E}">
        <p14:creationId xmlns:p14="http://schemas.microsoft.com/office/powerpoint/2010/main" val="574547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D4F9E-133C-F863-2460-38DFE20DE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Methodology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162F24-9004-0075-0269-886C5D32289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n-GB" noProof="0" smtClean="0"/>
              <a:pPr rtl="0"/>
              <a:t>5</a:t>
            </a:fld>
            <a:endParaRPr lang="en-GB" noProof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C714F4-9812-74CD-2196-09EBEC1184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3519" y="500333"/>
            <a:ext cx="4072401" cy="5684808"/>
          </a:xfrm>
          <a:solidFill>
            <a:schemeClr val="bg1">
              <a:lumMod val="95000"/>
            </a:schemeClr>
          </a:solidFill>
          <a:ln w="76200">
            <a:solidFill>
              <a:schemeClr val="bg1">
                <a:lumMod val="9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GB" sz="2000" b="1" dirty="0">
                <a:latin typeface="Aptos Display" panose="020B0004020202020204" pitchFamily="34" charset="0"/>
              </a:rPr>
              <a:t>Data cleaning and pre-processing </a:t>
            </a:r>
            <a:r>
              <a:rPr lang="en-GB" sz="2000" dirty="0">
                <a:latin typeface="Aptos Display" panose="020B0004020202020204" pitchFamily="34" charset="0"/>
              </a:rPr>
              <a:t>of CSV data (</a:t>
            </a:r>
            <a:r>
              <a:rPr lang="en-GB" sz="2000" i="1" dirty="0">
                <a:latin typeface="Aptos Display" panose="020B0004020202020204" pitchFamily="34" charset="0"/>
              </a:rPr>
              <a:t>data.csv</a:t>
            </a:r>
            <a:r>
              <a:rPr lang="en-GB" sz="2000" dirty="0">
                <a:latin typeface="Aptos Display" panose="020B0004020202020204" pitchFamily="34" charset="0"/>
              </a:rPr>
              <a:t>) in </a:t>
            </a:r>
            <a:r>
              <a:rPr lang="en-GB" sz="2000" b="1" dirty="0">
                <a:latin typeface="Aptos Display" panose="020B0004020202020204" pitchFamily="34" charset="0"/>
              </a:rPr>
              <a:t>Python</a:t>
            </a:r>
            <a:r>
              <a:rPr lang="en-GB" sz="2000" dirty="0">
                <a:latin typeface="Aptos Display" panose="020B0004020202020204" pitchFamily="34" charset="0"/>
              </a:rPr>
              <a:t> using a </a:t>
            </a:r>
            <a:r>
              <a:rPr lang="en-GB" sz="2000" b="1" dirty="0" err="1">
                <a:latin typeface="Aptos Display" panose="020B0004020202020204" pitchFamily="34" charset="0"/>
              </a:rPr>
              <a:t>Jupyter</a:t>
            </a:r>
            <a:r>
              <a:rPr lang="en-GB" sz="2000" b="1" dirty="0">
                <a:latin typeface="Aptos Display" panose="020B0004020202020204" pitchFamily="34" charset="0"/>
              </a:rPr>
              <a:t> Notebook 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000" b="1" dirty="0">
                <a:latin typeface="Aptos Display" panose="020B0004020202020204" pitchFamily="34" charset="0"/>
              </a:rPr>
              <a:t>Exploratory Data Analysis </a:t>
            </a:r>
            <a:r>
              <a:rPr lang="en-GB" sz="2000" dirty="0">
                <a:latin typeface="Aptos Display" panose="020B0004020202020204" pitchFamily="34" charset="0"/>
              </a:rPr>
              <a:t>using Python (including relevant libraries) in a </a:t>
            </a:r>
            <a:r>
              <a:rPr lang="en-GB" sz="2000" b="1" dirty="0" err="1">
                <a:latin typeface="Aptos Display" panose="020B0004020202020204" pitchFamily="34" charset="0"/>
              </a:rPr>
              <a:t>Jupyter</a:t>
            </a:r>
            <a:r>
              <a:rPr lang="en-GB" sz="2000" b="1" dirty="0">
                <a:latin typeface="Aptos Display" panose="020B0004020202020204" pitchFamily="34" charset="0"/>
              </a:rPr>
              <a:t> Notebook 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000" dirty="0">
                <a:latin typeface="Aptos Display" panose="020B0004020202020204" pitchFamily="34" charset="0"/>
              </a:rPr>
              <a:t>Output of cleaned dataset into a CSV file (</a:t>
            </a:r>
            <a:r>
              <a:rPr lang="en-GB" sz="2000" i="1" dirty="0">
                <a:latin typeface="Aptos Display" panose="020B0004020202020204" pitchFamily="34" charset="0"/>
              </a:rPr>
              <a:t>clean_data.csv</a:t>
            </a:r>
            <a:r>
              <a:rPr lang="en-GB" sz="2000" dirty="0">
                <a:latin typeface="Aptos Display" panose="020B0004020202020204" pitchFamily="34" charset="0"/>
              </a:rPr>
              <a:t>) 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000" dirty="0">
                <a:latin typeface="Aptos Display" panose="020B0004020202020204" pitchFamily="34" charset="0"/>
              </a:rPr>
              <a:t>Convert CSV file (</a:t>
            </a:r>
            <a:r>
              <a:rPr lang="en-GB" sz="2000" i="1" dirty="0">
                <a:latin typeface="Aptos Display" panose="020B0004020202020204" pitchFamily="34" charset="0"/>
              </a:rPr>
              <a:t>clean_data.csv</a:t>
            </a:r>
            <a:r>
              <a:rPr lang="en-GB" sz="2000" dirty="0">
                <a:latin typeface="Aptos Display" panose="020B0004020202020204" pitchFamily="34" charset="0"/>
              </a:rPr>
              <a:t>) to </a:t>
            </a:r>
            <a:r>
              <a:rPr lang="en-GB" sz="2000" i="1" dirty="0" err="1">
                <a:latin typeface="Aptos Display" panose="020B0004020202020204" pitchFamily="34" charset="0"/>
              </a:rPr>
              <a:t>clean_data.db</a:t>
            </a:r>
            <a:r>
              <a:rPr lang="en-GB" sz="2000" i="1" dirty="0">
                <a:latin typeface="Aptos Display" panose="020B0004020202020204" pitchFamily="34" charset="0"/>
              </a:rPr>
              <a:t> </a:t>
            </a:r>
            <a:r>
              <a:rPr lang="en-GB" sz="2000" dirty="0">
                <a:latin typeface="Aptos Display" panose="020B0004020202020204" pitchFamily="34" charset="0"/>
              </a:rPr>
              <a:t>using </a:t>
            </a:r>
            <a:r>
              <a:rPr lang="en-GB" sz="2000" dirty="0" err="1">
                <a:latin typeface="Aptos Display" panose="020B0004020202020204" pitchFamily="34" charset="0"/>
              </a:rPr>
              <a:t>sqlite</a:t>
            </a:r>
            <a:r>
              <a:rPr lang="en-GB" sz="2000" dirty="0">
                <a:latin typeface="Aptos Display" panose="020B0004020202020204" pitchFamily="34" charset="0"/>
              </a:rPr>
              <a:t> via command line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000" dirty="0">
                <a:latin typeface="Aptos Display" panose="020B0004020202020204" pitchFamily="34" charset="0"/>
              </a:rPr>
              <a:t>Import </a:t>
            </a:r>
            <a:r>
              <a:rPr lang="en-GB" sz="2000" i="1" dirty="0" err="1">
                <a:latin typeface="Aptos Display" panose="020B0004020202020204" pitchFamily="34" charset="0"/>
              </a:rPr>
              <a:t>clean_data.db</a:t>
            </a:r>
            <a:r>
              <a:rPr lang="en-GB" sz="2000" i="1" dirty="0">
                <a:latin typeface="Aptos Display" panose="020B0004020202020204" pitchFamily="34" charset="0"/>
              </a:rPr>
              <a:t> </a:t>
            </a:r>
            <a:r>
              <a:rPr lang="en-GB" sz="2000" dirty="0">
                <a:latin typeface="Aptos Display" panose="020B0004020202020204" pitchFamily="34" charset="0"/>
              </a:rPr>
              <a:t>into </a:t>
            </a:r>
            <a:r>
              <a:rPr lang="en-GB" sz="2000" b="1" dirty="0">
                <a:latin typeface="Aptos Display" panose="020B0004020202020204" pitchFamily="34" charset="0"/>
              </a:rPr>
              <a:t>Power BI </a:t>
            </a:r>
            <a:r>
              <a:rPr lang="en-GB" sz="2000" dirty="0">
                <a:latin typeface="Aptos Display" panose="020B0004020202020204" pitchFamily="34" charset="0"/>
              </a:rPr>
              <a:t>using an </a:t>
            </a:r>
            <a:r>
              <a:rPr lang="en-GB" sz="2000" b="1" dirty="0">
                <a:latin typeface="Aptos Display" panose="020B0004020202020204" pitchFamily="34" charset="0"/>
              </a:rPr>
              <a:t>ODBC SQLite </a:t>
            </a:r>
            <a:r>
              <a:rPr lang="en-GB" sz="2000" dirty="0">
                <a:latin typeface="Aptos Display" panose="020B0004020202020204" pitchFamily="34" charset="0"/>
              </a:rPr>
              <a:t>connector to create a data visualization dashboard. 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000" dirty="0">
                <a:latin typeface="Aptos Display" panose="020B0004020202020204" pitchFamily="34" charset="0"/>
              </a:rPr>
              <a:t>All files are managed using Git version control and uploaded to GitHub.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88D596-1DFE-C1EC-FE1F-10EEBA10BBF1}"/>
              </a:ext>
            </a:extLst>
          </p:cNvPr>
          <p:cNvSpPr txBox="1"/>
          <p:nvPr/>
        </p:nvSpPr>
        <p:spPr>
          <a:xfrm>
            <a:off x="1537159" y="1968500"/>
            <a:ext cx="1606091" cy="3008531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85000"/>
              </a:schemeClr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44547A-FC78-0E6C-F651-B4F8AE749492}"/>
              </a:ext>
            </a:extLst>
          </p:cNvPr>
          <p:cNvSpPr txBox="1"/>
          <p:nvPr/>
        </p:nvSpPr>
        <p:spPr>
          <a:xfrm>
            <a:off x="999063" y="2288529"/>
            <a:ext cx="1001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(3</a:t>
            </a:r>
            <a:r>
              <a:rPr lang="en-GB" sz="120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rd</a:t>
            </a:r>
            <a:r>
              <a:rPr lang="en-GB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 party anonymised data)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16A837-1502-CC9C-A8AB-41AE1B9A4CAD}"/>
              </a:ext>
            </a:extLst>
          </p:cNvPr>
          <p:cNvSpPr txBox="1"/>
          <p:nvPr/>
        </p:nvSpPr>
        <p:spPr>
          <a:xfrm>
            <a:off x="3436678" y="1968500"/>
            <a:ext cx="1606091" cy="3008531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85000"/>
              </a:schemeClr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5A9730-4344-DB9D-805C-BE1F8F7CC662}"/>
              </a:ext>
            </a:extLst>
          </p:cNvPr>
          <p:cNvSpPr txBox="1"/>
          <p:nvPr/>
        </p:nvSpPr>
        <p:spPr>
          <a:xfrm>
            <a:off x="5336197" y="1968500"/>
            <a:ext cx="1606091" cy="3008531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85000"/>
              </a:schemeClr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84BE9FE-D254-E624-4817-47091F32B5AB}"/>
              </a:ext>
            </a:extLst>
          </p:cNvPr>
          <p:cNvSpPr txBox="1"/>
          <p:nvPr/>
        </p:nvSpPr>
        <p:spPr>
          <a:xfrm>
            <a:off x="1839638" y="1512669"/>
            <a:ext cx="1001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latin typeface="Aptos Display" panose="020B0004020202020204" pitchFamily="34" charset="0"/>
              </a:rPr>
              <a:t>STORE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7F96C-86D4-788C-0C7A-A60EEA1D079C}"/>
              </a:ext>
            </a:extLst>
          </p:cNvPr>
          <p:cNvSpPr txBox="1"/>
          <p:nvPr/>
        </p:nvSpPr>
        <p:spPr>
          <a:xfrm>
            <a:off x="3739157" y="1512669"/>
            <a:ext cx="1001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latin typeface="Aptos Display" panose="020B0004020202020204" pitchFamily="34" charset="0"/>
              </a:rPr>
              <a:t>PROCESS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DB9B1A2-B3E8-94B2-4351-9B8DBF470750}"/>
              </a:ext>
            </a:extLst>
          </p:cNvPr>
          <p:cNvSpPr txBox="1"/>
          <p:nvPr/>
        </p:nvSpPr>
        <p:spPr>
          <a:xfrm>
            <a:off x="5638676" y="1512669"/>
            <a:ext cx="1001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latin typeface="Aptos Display" panose="020B0004020202020204" pitchFamily="34" charset="0"/>
              </a:rPr>
              <a:t>REPORT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36BCD762-F1A6-69C7-19D5-1A38C64E9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1014" y="3697797"/>
            <a:ext cx="875344" cy="875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D9C0F2B5-89C5-81C9-336F-C3B22CFF6F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4907" y="2293793"/>
            <a:ext cx="592191" cy="557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8">
            <a:extLst>
              <a:ext uri="{FF2B5EF4-FFF2-40B4-BE49-F238E27FC236}">
                <a16:creationId xmlns:a16="http://schemas.microsoft.com/office/drawing/2014/main" id="{E28B51F7-3125-2F84-2C54-6266C2C670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4407" y="3867234"/>
            <a:ext cx="511593" cy="48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F53EA0B7-20CB-C36D-517C-7FA1A210FF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636" y="2360559"/>
            <a:ext cx="599661" cy="564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326DD0B-7304-B407-916A-6F4BE2BC89D8}"/>
              </a:ext>
            </a:extLst>
          </p:cNvPr>
          <p:cNvSpPr txBox="1"/>
          <p:nvPr/>
        </p:nvSpPr>
        <p:spPr>
          <a:xfrm>
            <a:off x="1728352" y="4370638"/>
            <a:ext cx="12237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Aptos Display" panose="020B0004020202020204" pitchFamily="34" charset="0"/>
              </a:rPr>
              <a:t>clean_data.csv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F3FEBB-2D9B-84DA-3574-BEE636BF3978}"/>
              </a:ext>
            </a:extLst>
          </p:cNvPr>
          <p:cNvSpPr txBox="1"/>
          <p:nvPr/>
        </p:nvSpPr>
        <p:spPr>
          <a:xfrm>
            <a:off x="1537159" y="5026234"/>
            <a:ext cx="5409279" cy="795439"/>
          </a:xfrm>
          <a:prstGeom prst="rect">
            <a:avLst/>
          </a:prstGeom>
          <a:solidFill>
            <a:schemeClr val="bg2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D23A0895-64D6-35B3-B2D8-3A603EF5C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7240" y="5125085"/>
            <a:ext cx="577215" cy="57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2">
            <a:extLst>
              <a:ext uri="{FF2B5EF4-FFF2-40B4-BE49-F238E27FC236}">
                <a16:creationId xmlns:a16="http://schemas.microsoft.com/office/drawing/2014/main" id="{85B2EC65-5AF0-3CA6-9015-F031F4DA77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2316" y="5125085"/>
            <a:ext cx="577215" cy="57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2">
            <a:extLst>
              <a:ext uri="{FF2B5EF4-FFF2-40B4-BE49-F238E27FC236}">
                <a16:creationId xmlns:a16="http://schemas.microsoft.com/office/drawing/2014/main" id="{229DB85C-E43E-91D1-A64F-0D7224B585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392" y="5125085"/>
            <a:ext cx="577215" cy="57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7AF1EA9D-8095-207A-323B-3EA5445FBF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870" y="3596926"/>
            <a:ext cx="874712" cy="874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0026BF6-7ED9-4FB6-9147-7DCD322743C5}"/>
              </a:ext>
            </a:extLst>
          </p:cNvPr>
          <p:cNvCxnSpPr/>
          <p:nvPr/>
        </p:nvCxnSpPr>
        <p:spPr>
          <a:xfrm>
            <a:off x="2596000" y="2642752"/>
            <a:ext cx="1143157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D8CA3A2-F28B-D17F-EE20-E74F1644583A}"/>
              </a:ext>
            </a:extLst>
          </p:cNvPr>
          <p:cNvCxnSpPr>
            <a:cxnSpLocks/>
          </p:cNvCxnSpPr>
          <p:nvPr/>
        </p:nvCxnSpPr>
        <p:spPr>
          <a:xfrm>
            <a:off x="2672878" y="4201328"/>
            <a:ext cx="1055250" cy="519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74CF12F-DC98-6FAC-6FB9-DE3B9045B539}"/>
              </a:ext>
            </a:extLst>
          </p:cNvPr>
          <p:cNvCxnSpPr>
            <a:cxnSpLocks/>
          </p:cNvCxnSpPr>
          <p:nvPr/>
        </p:nvCxnSpPr>
        <p:spPr>
          <a:xfrm>
            <a:off x="4763332" y="4234984"/>
            <a:ext cx="875344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C9B4F7A3-046D-505F-2D85-0BEAB630B59A}"/>
              </a:ext>
            </a:extLst>
          </p:cNvPr>
          <p:cNvCxnSpPr>
            <a:cxnSpLocks/>
            <a:stCxn id="1034" idx="2"/>
            <a:endCxn id="19" idx="0"/>
          </p:cNvCxnSpPr>
          <p:nvPr/>
        </p:nvCxnSpPr>
        <p:spPr>
          <a:xfrm rot="5400000">
            <a:off x="2813692" y="2451459"/>
            <a:ext cx="942288" cy="1889263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5A57D25-9CD3-D5E7-8114-EB7DAD8A1240}"/>
              </a:ext>
            </a:extLst>
          </p:cNvPr>
          <p:cNvCxnSpPr>
            <a:cxnSpLocks/>
          </p:cNvCxnSpPr>
          <p:nvPr/>
        </p:nvCxnSpPr>
        <p:spPr>
          <a:xfrm>
            <a:off x="4740289" y="2642752"/>
            <a:ext cx="875344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0" name="Picture 16">
            <a:extLst>
              <a:ext uri="{FF2B5EF4-FFF2-40B4-BE49-F238E27FC236}">
                <a16:creationId xmlns:a16="http://schemas.microsoft.com/office/drawing/2014/main" id="{411555C5-4EB1-B6CB-C36F-8CD07A41CC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661" y="2274097"/>
            <a:ext cx="828675" cy="776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149A3DE6-92FC-7459-18F0-1A109061D7A8}"/>
              </a:ext>
            </a:extLst>
          </p:cNvPr>
          <p:cNvSpPr txBox="1"/>
          <p:nvPr/>
        </p:nvSpPr>
        <p:spPr>
          <a:xfrm>
            <a:off x="1806559" y="2828761"/>
            <a:ext cx="9007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Aptos Display" panose="020B0004020202020204" pitchFamily="34" charset="0"/>
              </a:rPr>
              <a:t>data.csv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5AFC64E-17A5-3870-DF26-311D765AE01F}"/>
              </a:ext>
            </a:extLst>
          </p:cNvPr>
          <p:cNvSpPr txBox="1"/>
          <p:nvPr/>
        </p:nvSpPr>
        <p:spPr>
          <a:xfrm>
            <a:off x="3562833" y="4463651"/>
            <a:ext cx="12237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Aptos Display" panose="020B0004020202020204" pitchFamily="34" charset="0"/>
              </a:rPr>
              <a:t>(</a:t>
            </a:r>
            <a:r>
              <a:rPr lang="en-GB" sz="1200" dirty="0" err="1">
                <a:latin typeface="Aptos Display" panose="020B0004020202020204" pitchFamily="34" charset="0"/>
              </a:rPr>
              <a:t>clean_data.db</a:t>
            </a:r>
            <a:r>
              <a:rPr lang="en-GB" sz="1200" dirty="0">
                <a:latin typeface="Aptos Display" panose="020B0004020202020204" pitchFamily="34" charset="0"/>
              </a:rPr>
              <a:t>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A51ADE4-430C-4E95-CB04-1250D158AC4E}"/>
              </a:ext>
            </a:extLst>
          </p:cNvPr>
          <p:cNvSpPr txBox="1"/>
          <p:nvPr/>
        </p:nvSpPr>
        <p:spPr>
          <a:xfrm>
            <a:off x="558732" y="5275192"/>
            <a:ext cx="1197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Aptos Display" panose="020B0004020202020204" pitchFamily="34" charset="0"/>
              </a:rPr>
              <a:t>Collaboration</a:t>
            </a:r>
          </a:p>
        </p:txBody>
      </p:sp>
    </p:spTree>
    <p:extLst>
      <p:ext uri="{BB962C8B-B14F-4D97-AF65-F5344CB8AC3E}">
        <p14:creationId xmlns:p14="http://schemas.microsoft.com/office/powerpoint/2010/main" val="3413708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D4F9E-133C-F863-2460-38DFE20DE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162F24-9004-0075-0269-886C5D32289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n-GB" noProof="0" smtClean="0"/>
              <a:pPr rtl="0"/>
              <a:t>6</a:t>
            </a:fld>
            <a:endParaRPr lang="en-GB" noProof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5AD9CC-882C-3BE2-3854-9884F554F7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382354"/>
              </p:ext>
            </p:extLst>
          </p:nvPr>
        </p:nvGraphicFramePr>
        <p:xfrm>
          <a:off x="432000" y="1095555"/>
          <a:ext cx="8677494" cy="50292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3509226">
                  <a:extLst>
                    <a:ext uri="{9D8B030D-6E8A-4147-A177-3AD203B41FA5}">
                      <a16:colId xmlns:a16="http://schemas.microsoft.com/office/drawing/2014/main" val="1820922022"/>
                    </a:ext>
                  </a:extLst>
                </a:gridCol>
                <a:gridCol w="1226197">
                  <a:extLst>
                    <a:ext uri="{9D8B030D-6E8A-4147-A177-3AD203B41FA5}">
                      <a16:colId xmlns:a16="http://schemas.microsoft.com/office/drawing/2014/main" val="3916794320"/>
                    </a:ext>
                  </a:extLst>
                </a:gridCol>
                <a:gridCol w="1923690">
                  <a:extLst>
                    <a:ext uri="{9D8B030D-6E8A-4147-A177-3AD203B41FA5}">
                      <a16:colId xmlns:a16="http://schemas.microsoft.com/office/drawing/2014/main" val="4131813719"/>
                    </a:ext>
                  </a:extLst>
                </a:gridCol>
                <a:gridCol w="2018381">
                  <a:extLst>
                    <a:ext uri="{9D8B030D-6E8A-4147-A177-3AD203B41FA5}">
                      <a16:colId xmlns:a16="http://schemas.microsoft.com/office/drawing/2014/main" val="4000066457"/>
                    </a:ext>
                  </a:extLst>
                </a:gridCol>
              </a:tblGrid>
              <a:tr h="320053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Data 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Range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142021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Numeric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18 - 91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3984879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Categorical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latin typeface="Aptos Display" panose="020B0004020202020204" pitchFamily="34" charset="0"/>
                        </a:rPr>
                        <a:t>[female, male]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4208622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BMI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Numeric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latin typeface="Aptos Display" panose="020B0004020202020204" pitchFamily="34" charset="0"/>
                        </a:rPr>
                        <a:t>1.8 -  52.9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0266560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Numeric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latin typeface="Aptos Display" panose="020B0004020202020204" pitchFamily="34" charset="0"/>
                        </a:rPr>
                        <a:t>50 - 250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876979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Family Diabetes History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Boolean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Categorical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[0,1]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182650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Diabetes Pedigree 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Numeric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latin typeface="Aptos Display" panose="020B0004020202020204" pitchFamily="34" charset="0"/>
                        </a:rPr>
                        <a:t>0.2 - 0.8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793448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Pregnancies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Numeric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0 - 5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551877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Hypertension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Boolean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Categorical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[0,1]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0124587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Sleep Duration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Numeric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0 - 12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498432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Diet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Categorical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12 types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453560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Physical Activity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Ordinal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5 levels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6229689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Stress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Ordinal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4 levels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16057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Alcohol Consumption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Ordinal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4 levels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162854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Social Media Usage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Ordinal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ptos Display" panose="020B0004020202020204" pitchFamily="34" charset="0"/>
                        </a:rPr>
                        <a:t>4 levels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1953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1409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5AC65-A6EC-C95B-2179-5A4DE8BBA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Exploratory Data Analysis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284F81-E55C-4910-6DF1-B24877A432F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2D893A9-2060-50CE-5F65-BB2D1C59B8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77630" y="1807053"/>
            <a:ext cx="3336658" cy="3341146"/>
          </a:xfrm>
          <a:ln>
            <a:solidFill>
              <a:schemeClr val="accent4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9D0F3E-1B2B-B944-EE0C-F57DE204465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n-GB" noProof="0" smtClean="0"/>
              <a:pPr rtl="0"/>
              <a:t>7</a:t>
            </a:fld>
            <a:endParaRPr lang="en-GB" noProof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61D8BD1-FE94-EE9D-3E14-3CC93C73DE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376" y="1566949"/>
            <a:ext cx="4599058" cy="3055750"/>
          </a:xfrm>
          <a:prstGeom prst="rect">
            <a:avLst/>
          </a:prstGeom>
          <a:ln>
            <a:solidFill>
              <a:schemeClr val="accent4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040A14C-0E2D-F155-86D4-DCE2CAFA0C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5484" y="2169500"/>
            <a:ext cx="3575894" cy="3517899"/>
          </a:xfrm>
          <a:prstGeom prst="rect">
            <a:avLst/>
          </a:prstGeom>
          <a:ln>
            <a:solidFill>
              <a:schemeClr val="accent4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2636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 rtlCol="0"/>
          <a:lstStyle/>
          <a:p>
            <a:pPr rtl="0"/>
            <a:r>
              <a:rPr lang="en-GB" dirty="0"/>
              <a:t>INSIGHTS &amp; IMPLICATIONS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0610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5AC65-A6EC-C95B-2179-5A4DE8BBA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Research Questions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284F81-E55C-4910-6DF1-B24877A432F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70D9EA-A9FC-8F82-0190-5BDA8331B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000" dirty="0">
                <a:latin typeface="Aptos Display" panose="020B0004020202020204" pitchFamily="34" charset="0"/>
              </a:rPr>
              <a:t>What is the prevalence of diabetes across age and gender group?</a:t>
            </a:r>
          </a:p>
          <a:p>
            <a:r>
              <a:rPr lang="en-GB" sz="2000" dirty="0">
                <a:latin typeface="Aptos Display" panose="020B0004020202020204" pitchFamily="34" charset="0"/>
              </a:rPr>
              <a:t>How does number of pregnancies and/or motherhood impact diabetes diagnosis?</a:t>
            </a:r>
          </a:p>
          <a:p>
            <a:r>
              <a:rPr lang="en-GB" sz="2000" dirty="0">
                <a:latin typeface="Aptos Display" panose="020B0004020202020204" pitchFamily="34" charset="0"/>
              </a:rPr>
              <a:t>How does lifestyle and environment affect diabetes?</a:t>
            </a:r>
            <a:br>
              <a:rPr lang="en-GB" sz="2000" dirty="0">
                <a:latin typeface="Aptos Display" panose="020B0004020202020204" pitchFamily="34" charset="0"/>
              </a:rPr>
            </a:br>
            <a:r>
              <a:rPr lang="en-GB" sz="2000" dirty="0">
                <a:latin typeface="Aptos Display" panose="020B0004020202020204" pitchFamily="34" charset="0"/>
              </a:rPr>
              <a:t>(i.e. diet, alcohol consumption, physical activity, sleep, stress, social media usage, etc.)</a:t>
            </a:r>
          </a:p>
          <a:p>
            <a:r>
              <a:rPr lang="en-GB" sz="2000" dirty="0">
                <a:latin typeface="Aptos Display" panose="020B0004020202020204" pitchFamily="34" charset="0"/>
              </a:rPr>
              <a:t>How much does a family history of diabetes impact a person’s chance of having diabetes?</a:t>
            </a:r>
          </a:p>
          <a:p>
            <a:r>
              <a:rPr lang="en-GB" sz="2000" dirty="0">
                <a:latin typeface="Aptos Display" panose="020B0004020202020204" pitchFamily="34" charset="0"/>
              </a:rPr>
              <a:t>How many persons live with the comorbidity of hypertension and diabetes? How does having hypertension impact the likelihood of having diabetes?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9D0F3E-1B2B-B944-EE0C-F57DE204465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n-GB" noProof="0" smtClean="0"/>
              <a:pPr rtl="0"/>
              <a:t>9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4746693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2|25.2|21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2|25.2|21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2|25.2|21.9"/>
</p:tagLst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756_TF67328976" id="{8D41288C-A143-4C55-A19F-9A38F7741759}" vid="{98B99BFD-3B7E-4AE0-80A8-38C1178D3A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4934E25-8442-49E9-ABDF-3146C4145F3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1BBB5711-29E1-4F8E-81A0-7947C57B2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6CB1848-D3E0-4F10-B640-720BE758B85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{9319A600-CAEB-4C5C-BE88-B8A7EF91A784}tf67328976_win32</Template>
  <TotalTime>592</TotalTime>
  <Words>1323</Words>
  <Application>Microsoft Office PowerPoint</Application>
  <PresentationFormat>Widescreen</PresentationFormat>
  <Paragraphs>321</Paragraphs>
  <Slides>25</Slides>
  <Notes>20</Notes>
  <HiddenSlides>9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Aptos</vt:lpstr>
      <vt:lpstr>Aptos Display</vt:lpstr>
      <vt:lpstr>Arial</vt:lpstr>
      <vt:lpstr>Calibri</vt:lpstr>
      <vt:lpstr>Corbel</vt:lpstr>
      <vt:lpstr>Graphik Regular</vt:lpstr>
      <vt:lpstr>Segoe UI</vt:lpstr>
      <vt:lpstr>Times New Roman</vt:lpstr>
      <vt:lpstr>Office Theme</vt:lpstr>
      <vt:lpstr>Accenture Data &amp; AI  DAtathon</vt:lpstr>
      <vt:lpstr>Team 3</vt:lpstr>
      <vt:lpstr>Aim &amp; METHODOLOGY</vt:lpstr>
      <vt:lpstr>AIM</vt:lpstr>
      <vt:lpstr>Methodology</vt:lpstr>
      <vt:lpstr>Data Overview</vt:lpstr>
      <vt:lpstr>Exploratory Data Analysis</vt:lpstr>
      <vt:lpstr>INSIGHTS &amp; IMPLICATIONS</vt:lpstr>
      <vt:lpstr>Research Questions</vt:lpstr>
      <vt:lpstr>Table</vt:lpstr>
      <vt:lpstr>Chart Options</vt:lpstr>
      <vt:lpstr>Chart Options</vt:lpstr>
      <vt:lpstr>Chart Options</vt:lpstr>
      <vt:lpstr>RECOMMENDATIONS</vt:lpstr>
      <vt:lpstr>Recommendations &amp; next steps</vt:lpstr>
      <vt:lpstr>Research opportunities</vt:lpstr>
      <vt:lpstr>About Us</vt:lpstr>
      <vt:lpstr>Chart Options</vt:lpstr>
      <vt:lpstr>Table</vt:lpstr>
      <vt:lpstr>Image SLide</vt:lpstr>
      <vt:lpstr>THANK YOU</vt:lpstr>
      <vt:lpstr>Customise this Template</vt:lpstr>
      <vt:lpstr>Section Divider Option 1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Bailey, Jozeene</dc:creator>
  <cp:lastModifiedBy>Bailey, Jozeene</cp:lastModifiedBy>
  <cp:revision>2</cp:revision>
  <dcterms:created xsi:type="dcterms:W3CDTF">2024-11-16T19:42:02Z</dcterms:created>
  <dcterms:modified xsi:type="dcterms:W3CDTF">2024-11-22T11:28:22Z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